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3.xml" ContentType="application/vnd.openxmlformats-officedocument.presentationml.notesSlide+xml"/>
  <Override PartName="/ppt/embeddings/oleObject5.bin" ContentType="application/vnd.openxmlformats-officedocument.oleObject"/>
  <Override PartName="/ppt/notesSlides/notesSlide14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5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79" r:id="rId3"/>
    <p:sldId id="394" r:id="rId4"/>
    <p:sldId id="491" r:id="rId5"/>
    <p:sldId id="492" r:id="rId6"/>
    <p:sldId id="352" r:id="rId7"/>
    <p:sldId id="396" r:id="rId8"/>
    <p:sldId id="529" r:id="rId9"/>
    <p:sldId id="530" r:id="rId10"/>
    <p:sldId id="399" r:id="rId11"/>
    <p:sldId id="484" r:id="rId12"/>
    <p:sldId id="485" r:id="rId13"/>
    <p:sldId id="497" r:id="rId14"/>
    <p:sldId id="498" r:id="rId15"/>
    <p:sldId id="534" r:id="rId16"/>
    <p:sldId id="504" r:id="rId17"/>
    <p:sldId id="464" r:id="rId18"/>
    <p:sldId id="368" r:id="rId19"/>
    <p:sldId id="465" r:id="rId20"/>
    <p:sldId id="466" r:id="rId21"/>
    <p:sldId id="467" r:id="rId22"/>
    <p:sldId id="468" r:id="rId23"/>
    <p:sldId id="359" r:id="rId24"/>
    <p:sldId id="360" r:id="rId25"/>
    <p:sldId id="361" r:id="rId26"/>
    <p:sldId id="505" r:id="rId27"/>
    <p:sldId id="474" r:id="rId28"/>
    <p:sldId id="475" r:id="rId29"/>
    <p:sldId id="429" r:id="rId30"/>
    <p:sldId id="371" r:id="rId31"/>
    <p:sldId id="506" r:id="rId32"/>
    <p:sldId id="440" r:id="rId33"/>
    <p:sldId id="441" r:id="rId34"/>
    <p:sldId id="442" r:id="rId35"/>
    <p:sldId id="443" r:id="rId36"/>
    <p:sldId id="478" r:id="rId37"/>
    <p:sldId id="479" r:id="rId38"/>
    <p:sldId id="480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77" r:id="rId47"/>
    <p:sldId id="454" r:id="rId48"/>
    <p:sldId id="455" r:id="rId49"/>
    <p:sldId id="456" r:id="rId50"/>
    <p:sldId id="457" r:id="rId51"/>
    <p:sldId id="458" r:id="rId52"/>
    <p:sldId id="459" r:id="rId53"/>
    <p:sldId id="461" r:id="rId54"/>
    <p:sldId id="482" r:id="rId55"/>
    <p:sldId id="462" r:id="rId56"/>
    <p:sldId id="463" r:id="rId57"/>
    <p:sldId id="380" r:id="rId58"/>
    <p:sldId id="503" r:id="rId59"/>
    <p:sldId id="527" r:id="rId60"/>
    <p:sldId id="390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3" autoAdjust="0"/>
    <p:restoredTop sz="86243" autoAdjust="0"/>
  </p:normalViewPr>
  <p:slideViewPr>
    <p:cSldViewPr>
      <p:cViewPr>
        <p:scale>
          <a:sx n="75" d="100"/>
          <a:sy n="75" d="100"/>
        </p:scale>
        <p:origin x="-640" y="-344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70023-1536-4FC9-A892-3CC5AE251C22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1704B-9824-497B-928A-07DA1E49A5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8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related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3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previous simulations o</a:t>
            </a:r>
            <a:r>
              <a:rPr lang="en-US" dirty="0" smtClean="0"/>
              <a:t>verly optimistic.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3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related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3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2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2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68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Realistically evaluated the AIM protocol.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Little’s Law: Prevent stopping before intersections and increase acceleration.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Motion planning techniques to prevent stopping before intersections.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Conducted experiments to evaluate the planning-based controllers and the acceleration.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3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Indian traffic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no traffic signals, no stop sign, all vehicles just pass through directly. 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amazing is that vehicles can still manage to pass through the intersection safely.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in reality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many traffic accidents.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still there are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somethings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 can learn from this traffic</a:t>
            </a:r>
          </a:p>
          <a:p>
            <a:pPr marL="171450" indent="-171450">
              <a:buFontTx/>
              <a:buChar char="-"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6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what is buffer.</a:t>
            </a:r>
            <a:r>
              <a:rPr lang="en-US" baseline="0" dirty="0" smtClean="0"/>
              <a:t> New video with buffer shown.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emphasize the *difference* from India video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- no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accidents</a:t>
            </a:r>
            <a:endParaRPr lang="es-ES_trad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- also, all the cars communicate with a reservation manager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- use video from new simulator and show buffers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3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related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3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related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3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30" y="4343322"/>
            <a:ext cx="5486309" cy="2769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30" y="4343322"/>
            <a:ext cx="5486309" cy="2769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the first part is just a demonstration of the car working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Urban challenge with other real cars on the road,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conventional stop sign. </a:t>
            </a:r>
          </a:p>
          <a:p>
            <a:pPr marL="0" indent="0"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 note that a lot of time is wasted while each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cars wait for each other.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Go</a:t>
            </a:r>
            <a:r>
              <a:rPr lang="en-US" baseline="0" dirty="0" smtClean="0"/>
              <a:t> to our web page to download the video.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704B-9824-497B-928A-07DA1E49A5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4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6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6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6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1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0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4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3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F32EC-B016-4D69-802C-B8209C24DBCB}" type="datetimeFigureOut">
              <a:rPr lang="en-US" smtClean="0"/>
              <a:pPr/>
              <a:t>11/12/10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0F743-D274-414F-A8C1-B48B02CDF3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 descr="C:\Users\chiu\Desktop\longhorn.gif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0" y="6400800"/>
            <a:ext cx="685800" cy="427482"/>
          </a:xfrm>
          <a:prstGeom prst="rect">
            <a:avLst/>
          </a:prstGeom>
          <a:noFill/>
        </p:spPr>
      </p:pic>
      <p:pic>
        <p:nvPicPr>
          <p:cNvPr id="8" name="Picture 3" descr="C:\Users\chiu\Desktop\larg-armrobot-big-whitebg.png"/>
          <p:cNvPicPr>
            <a:picLocks noChangeAspect="1" noChangeArrowheads="1"/>
          </p:cNvPicPr>
          <p:nvPr userDrawn="1"/>
        </p:nvPicPr>
        <p:blipFill rotWithShape="1">
          <a:blip r:embed="rId14" cstate="print"/>
          <a:srcRect t="72925"/>
          <a:stretch/>
        </p:blipFill>
        <p:spPr bwMode="auto">
          <a:xfrm>
            <a:off x="5257800" y="6400800"/>
            <a:ext cx="3124200" cy="365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692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4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2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2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3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1.wmf"/><Relationship Id="rId5" Type="http://schemas.openxmlformats.org/officeDocument/2006/relationships/image" Target="../media/image8.gi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3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4400"/>
            <a:ext cx="9144000" cy="160020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Planning for Improving </a:t>
            </a:r>
            <a:r>
              <a:rPr lang="en-US" sz="3600" b="1" smtClean="0"/>
              <a:t>Throughput in </a:t>
            </a:r>
            <a:r>
              <a:rPr lang="en-US" sz="3600" b="1" dirty="0" smtClean="0"/>
              <a:t>Autonomous Intersection Management</a:t>
            </a:r>
            <a:endParaRPr lang="en-US" sz="3600" b="1" dirty="0"/>
          </a:p>
        </p:txBody>
      </p:sp>
      <p:pic>
        <p:nvPicPr>
          <p:cNvPr id="1027" name="Picture 3" descr="C:\Users\chiu\Desktop\larg-armrobot-big-whiteb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5105400"/>
            <a:ext cx="3352800" cy="1448525"/>
          </a:xfrm>
          <a:prstGeom prst="rect">
            <a:avLst/>
          </a:prstGeom>
          <a:noFill/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295400" y="2895600"/>
            <a:ext cx="64008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/>
              <a:t>Tsz-Chiu Au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 smtClean="0"/>
              <a:t>Department of Computer Science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University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of Texas at Austin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8" name="Picture 1" descr="C:\Users\chiu\Desktop\longhorn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62600" y="5029200"/>
            <a:ext cx="1833690" cy="1143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57800" y="6096000"/>
            <a:ext cx="2703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Department of Computer Science</a:t>
            </a:r>
          </a:p>
          <a:p>
            <a:r>
              <a:rPr lang="en-US" sz="1400" b="1" dirty="0" smtClean="0"/>
              <a:t>The University of Texas at Austin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FCFS v</a:t>
            </a:r>
            <a:r>
              <a:rPr lang="en-US" dirty="0"/>
              <a:t>s</a:t>
            </a:r>
            <a:r>
              <a:rPr lang="en-US" dirty="0" smtClean="0"/>
              <a:t>. Stop Signs and Traffic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839200" cy="129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Traffic level: number of vehicles per second per lane</a:t>
            </a:r>
          </a:p>
          <a:p>
            <a:r>
              <a:rPr lang="en-US" sz="2400" dirty="0" smtClean="0"/>
              <a:t>Average delay: increased travel time due to intersection and traffic</a:t>
            </a:r>
          </a:p>
          <a:p>
            <a:endParaRPr lang="en-US" sz="2400" dirty="0" smtClean="0"/>
          </a:p>
        </p:txBody>
      </p:sp>
      <p:pic>
        <p:nvPicPr>
          <p:cNvPr id="6148" name="Picture 4" descr="C:\Users\chiu\Desktop\aaai10ws figures\delayB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438400"/>
            <a:ext cx="5802331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81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14400"/>
          </a:xfrm>
        </p:spPr>
        <p:txBody>
          <a:bodyPr/>
          <a:lstStyle/>
          <a:p>
            <a:r>
              <a:rPr lang="en-US" dirty="0" smtClean="0"/>
              <a:t>Is the protocol safe?</a:t>
            </a:r>
            <a:endParaRPr lang="en-US" dirty="0"/>
          </a:p>
        </p:txBody>
      </p:sp>
      <p:pic>
        <p:nvPicPr>
          <p:cNvPr id="4" name="Picture 3" descr="Screen shot 2010-10-25 at 2.05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371600"/>
            <a:ext cx="4686300" cy="46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8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Safety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990600"/>
            <a:ext cx="7848600" cy="914400"/>
          </a:xfrm>
        </p:spPr>
        <p:txBody>
          <a:bodyPr>
            <a:noAutofit/>
          </a:bodyPr>
          <a:lstStyle/>
          <a:p>
            <a:r>
              <a:rPr lang="en-US" sz="2600" dirty="0" smtClean="0"/>
              <a:t>If all autonomous vehicles follow the protocol,</a:t>
            </a:r>
          </a:p>
          <a:p>
            <a:pPr lvl="1"/>
            <a:r>
              <a:rPr lang="en-US" sz="2400" dirty="0" smtClean="0"/>
              <a:t>Guarantee no collision.</a:t>
            </a:r>
          </a:p>
        </p:txBody>
      </p:sp>
      <p:pic>
        <p:nvPicPr>
          <p:cNvPr id="5" name="Picture 4" descr="Screen shot 2010-10-29 at 12.31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05000"/>
            <a:ext cx="3262183" cy="2438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0813" y="4191000"/>
            <a:ext cx="83820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Safety measures</a:t>
            </a:r>
          </a:p>
          <a:p>
            <a:pPr lvl="1"/>
            <a:r>
              <a:rPr lang="en-US" sz="2400" dirty="0" smtClean="0"/>
              <a:t>No crash even if some messages were dropped.</a:t>
            </a:r>
          </a:p>
          <a:p>
            <a:pPr lvl="2"/>
            <a:r>
              <a:rPr lang="en-US" sz="2000" dirty="0" smtClean="0"/>
              <a:t>A vehicle won’t enter an intersection if some messages are missing.</a:t>
            </a:r>
          </a:p>
          <a:p>
            <a:pPr lvl="1"/>
            <a:r>
              <a:rPr lang="en-US" sz="2400" dirty="0" smtClean="0"/>
              <a:t>When a crash occurs, sends </a:t>
            </a:r>
            <a:r>
              <a:rPr lang="en-US" sz="2400" b="1" dirty="0" smtClean="0">
                <a:solidFill>
                  <a:srgbClr val="000000"/>
                </a:solidFill>
              </a:rPr>
              <a:t>STOP</a:t>
            </a:r>
            <a:r>
              <a:rPr lang="en-US" sz="2400" dirty="0" smtClean="0"/>
              <a:t> messages to all vehicles nearby.</a:t>
            </a:r>
          </a:p>
          <a:p>
            <a:pPr lvl="2"/>
            <a:r>
              <a:rPr lang="en-US" sz="2000" dirty="0" smtClean="0"/>
              <a:t>Avoid most collisions. But some are unavoidable.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0813" y="1828800"/>
            <a:ext cx="5715000" cy="243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Otherwise, collisions may occur.</a:t>
            </a:r>
          </a:p>
          <a:p>
            <a:pPr lvl="1"/>
            <a:r>
              <a:rPr lang="en-US" sz="2400" dirty="0" smtClean="0"/>
              <a:t>The situation is just like running the red light today.</a:t>
            </a:r>
          </a:p>
          <a:p>
            <a:pPr lvl="1"/>
            <a:r>
              <a:rPr lang="en-US" sz="2400" dirty="0" smtClean="0"/>
              <a:t>But we believe autonomous drivers can be made more reliable than human drivers.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7315201" y="838200"/>
            <a:ext cx="1447800" cy="685800"/>
          </a:xfrm>
          <a:prstGeom prst="wedgeEllipseCallout">
            <a:avLst>
              <a:gd name="adj1" fmla="val -38572"/>
              <a:gd name="adj2" fmla="val 2582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STOP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94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the Road with Human Drivers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>
            <a:norm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utonomous vehicles won’t displace manual-controlled vehicles in one day.</a:t>
            </a:r>
          </a:p>
          <a:p>
            <a:pPr lvl="1"/>
            <a:r>
              <a:rPr lang="en-US" sz="2400" dirty="0" smtClean="0"/>
              <a:t>There is a long transition period.</a:t>
            </a:r>
          </a:p>
          <a:p>
            <a:r>
              <a:rPr lang="en-US" sz="2800" dirty="0" smtClean="0"/>
              <a:t>Some people enjoy driving.</a:t>
            </a:r>
          </a:p>
          <a:p>
            <a:r>
              <a:rPr lang="en-US" sz="2800" dirty="0" smtClean="0"/>
              <a:t>Autonomous vehicles and manual-controlled vehicles will share some, if not all, of the roads in the future.</a:t>
            </a:r>
          </a:p>
        </p:txBody>
      </p:sp>
      <p:pic>
        <p:nvPicPr>
          <p:cNvPr id="4" name="Picture 14" descr="C:\Program Files\Microsoft Office\MEDIA\CAGCAT10\j0212957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1371600" cy="85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C:\Program Files\Microsoft Office\MEDIA\CAGCAT10\j0212957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181600"/>
            <a:ext cx="1371600" cy="85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C:\Program Files\Microsoft Office\MEDIA\CAGCAT10\j0212957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81600"/>
            <a:ext cx="1371600" cy="85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chiu\AppData\Local\Temp\VMwareDnD\9c3bd42b\marv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343400" y="5029200"/>
            <a:ext cx="1752600" cy="1057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655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 smtClean="0"/>
              <a:t>The FCFS-Light Policy</a:t>
            </a:r>
            <a:endParaRPr lang="en-US" dirty="0"/>
          </a:p>
        </p:txBody>
      </p:sp>
      <p:pic>
        <p:nvPicPr>
          <p:cNvPr id="4" name="Picture 3" descr="Screen shot 2010-10-25 at 2.17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81200"/>
            <a:ext cx="3936604" cy="2971801"/>
          </a:xfrm>
          <a:prstGeom prst="rect">
            <a:avLst/>
          </a:prstGeom>
        </p:spPr>
      </p:pic>
      <p:pic>
        <p:nvPicPr>
          <p:cNvPr id="5" name="Picture 4" descr="Screen shot 2010-10-25 at 2.17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3934930" cy="297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5410200"/>
            <a:ext cx="38862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Dresner</a:t>
            </a:r>
            <a:r>
              <a:rPr lang="en-US" dirty="0" smtClean="0"/>
              <a:t> and Stone, Human-Usable and Emergency Vehicle—Aware </a:t>
            </a:r>
            <a:r>
              <a:rPr lang="en-US" dirty="0"/>
              <a:t>Control Policies for Autonomous Intersection </a:t>
            </a:r>
            <a:r>
              <a:rPr lang="en-US" dirty="0" smtClean="0"/>
              <a:t>Management, ATT 2006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7619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FCFS-Light = Traffic light + FCFS</a:t>
            </a:r>
          </a:p>
        </p:txBody>
      </p:sp>
    </p:spTree>
    <p:extLst>
      <p:ext uri="{BB962C8B-B14F-4D97-AF65-F5344CB8AC3E}">
        <p14:creationId xmlns:p14="http://schemas.microsoft.com/office/powerpoint/2010/main" val="388852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Gradual Adoption of AIM</a:t>
            </a:r>
            <a:endParaRPr lang="en-US" dirty="0"/>
          </a:p>
        </p:txBody>
      </p:sp>
      <p:pic>
        <p:nvPicPr>
          <p:cNvPr id="4" name="Picture 3" descr="Screen shot 2010-10-25 at 2.19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6400800" cy="45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4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752600"/>
            <a:ext cx="8153400" cy="43735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 introduction to AIM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platform for evaluating the AIM protocol using real autonomous vehicles.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Identify factors that affect the efficiency of AIM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Methods for improving the throughput of AIM.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2286000"/>
            <a:ext cx="8153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78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vin_show_of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1676400"/>
            <a:ext cx="7721599" cy="4343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Marvin – Our Autonomous Vehicle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3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Reality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430889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Completely testing AIM on real hardware requires a fleet of autonomous vehicles</a:t>
            </a:r>
          </a:p>
          <a:p>
            <a:pPr lvl="1"/>
            <a:r>
              <a:rPr lang="en-US" dirty="0" smtClean="0"/>
              <a:t>Expensive and dangerous!</a:t>
            </a:r>
            <a:endParaRPr lang="en-US" dirty="0"/>
          </a:p>
          <a:p>
            <a:r>
              <a:rPr lang="en-US" dirty="0" smtClean="0"/>
              <a:t>We implemented a </a:t>
            </a:r>
            <a:r>
              <a:rPr lang="en-US" b="1" dirty="0" smtClean="0"/>
              <a:t>mixed reality platform</a:t>
            </a:r>
          </a:p>
          <a:p>
            <a:pPr lvl="1"/>
            <a:r>
              <a:rPr lang="en-US" dirty="0" smtClean="0"/>
              <a:t>Testing a single (real) autonomous vehicle that interacts with many virtual (or simulated) vehicles.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5486400" y="2133600"/>
            <a:ext cx="2590800" cy="1766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4876800" y="5105400"/>
            <a:ext cx="685800" cy="381000"/>
            <a:chOff x="5181600" y="5029200"/>
            <a:chExt cx="685800" cy="381000"/>
          </a:xfrm>
        </p:grpSpPr>
        <p:sp>
          <p:nvSpPr>
            <p:cNvPr id="5" name="Trapezoid 4"/>
            <p:cNvSpPr/>
            <p:nvPr/>
          </p:nvSpPr>
          <p:spPr>
            <a:xfrm>
              <a:off x="5181600" y="502920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190500" y="0"/>
                  </a:moveTo>
                  <a:lnTo>
                    <a:pt x="495300" y="0"/>
                  </a:lnTo>
                  <a:lnTo>
                    <a:pt x="533400" y="152400"/>
                  </a:lnTo>
                  <a:lnTo>
                    <a:pt x="685800" y="152400"/>
                  </a:lnTo>
                  <a:lnTo>
                    <a:pt x="685800" y="304800"/>
                  </a:lnTo>
                  <a:lnTo>
                    <a:pt x="0" y="30480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57800" y="52578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38800" y="52578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91200" y="5334000"/>
            <a:ext cx="685800" cy="381000"/>
            <a:chOff x="5181600" y="5029200"/>
            <a:chExt cx="685800" cy="381000"/>
          </a:xfrm>
        </p:grpSpPr>
        <p:sp>
          <p:nvSpPr>
            <p:cNvPr id="11" name="Trapezoid 4"/>
            <p:cNvSpPr/>
            <p:nvPr/>
          </p:nvSpPr>
          <p:spPr>
            <a:xfrm>
              <a:off x="5181600" y="502920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190500" y="0"/>
                  </a:moveTo>
                  <a:lnTo>
                    <a:pt x="495300" y="0"/>
                  </a:lnTo>
                  <a:lnTo>
                    <a:pt x="533400" y="152400"/>
                  </a:lnTo>
                  <a:lnTo>
                    <a:pt x="685800" y="152400"/>
                  </a:lnTo>
                  <a:lnTo>
                    <a:pt x="685800" y="304800"/>
                  </a:lnTo>
                  <a:lnTo>
                    <a:pt x="0" y="30480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57800" y="52578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8800" y="52578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58000" y="5334000"/>
            <a:ext cx="685800" cy="381000"/>
            <a:chOff x="5181600" y="5029200"/>
            <a:chExt cx="685800" cy="381000"/>
          </a:xfrm>
        </p:grpSpPr>
        <p:sp>
          <p:nvSpPr>
            <p:cNvPr id="15" name="Trapezoid 4"/>
            <p:cNvSpPr/>
            <p:nvPr/>
          </p:nvSpPr>
          <p:spPr>
            <a:xfrm>
              <a:off x="5181600" y="502920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190500" y="0"/>
                  </a:moveTo>
                  <a:lnTo>
                    <a:pt x="495300" y="0"/>
                  </a:lnTo>
                  <a:lnTo>
                    <a:pt x="533400" y="152400"/>
                  </a:lnTo>
                  <a:lnTo>
                    <a:pt x="685800" y="152400"/>
                  </a:lnTo>
                  <a:lnTo>
                    <a:pt x="685800" y="304800"/>
                  </a:lnTo>
                  <a:lnTo>
                    <a:pt x="0" y="30480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257800" y="52578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638800" y="52578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772400" y="5105400"/>
            <a:ext cx="685800" cy="381000"/>
            <a:chOff x="5181600" y="5029200"/>
            <a:chExt cx="685800" cy="381000"/>
          </a:xfrm>
        </p:grpSpPr>
        <p:sp>
          <p:nvSpPr>
            <p:cNvPr id="19" name="Trapezoid 4"/>
            <p:cNvSpPr/>
            <p:nvPr/>
          </p:nvSpPr>
          <p:spPr>
            <a:xfrm>
              <a:off x="5181600" y="502920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190500" y="0"/>
                  </a:moveTo>
                  <a:lnTo>
                    <a:pt x="495300" y="0"/>
                  </a:lnTo>
                  <a:lnTo>
                    <a:pt x="533400" y="152400"/>
                  </a:lnTo>
                  <a:lnTo>
                    <a:pt x="685800" y="152400"/>
                  </a:lnTo>
                  <a:lnTo>
                    <a:pt x="685800" y="304800"/>
                  </a:lnTo>
                  <a:lnTo>
                    <a:pt x="0" y="30480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257800" y="52578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638800" y="52578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5410200" y="4038600"/>
            <a:ext cx="1066800" cy="914400"/>
          </a:xfrm>
          <a:prstGeom prst="straightConnector1">
            <a:avLst/>
          </a:prstGeom>
          <a:ln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172200" y="4038600"/>
            <a:ext cx="457200" cy="1143000"/>
          </a:xfrm>
          <a:prstGeom prst="straightConnector1">
            <a:avLst/>
          </a:prstGeom>
          <a:ln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781800" y="4038600"/>
            <a:ext cx="381000" cy="1143000"/>
          </a:xfrm>
          <a:prstGeom prst="straightConnector1">
            <a:avLst/>
          </a:prstGeom>
          <a:ln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934200" y="4038600"/>
            <a:ext cx="914400" cy="914400"/>
          </a:xfrm>
          <a:prstGeom prst="straightConnector1">
            <a:avLst/>
          </a:prstGeom>
          <a:ln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53000" y="1676400"/>
            <a:ext cx="3698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Marvin – our autonomous vehicle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69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Mixed Reality Simulation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1440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Step 1: establish UDP network connection</a:t>
            </a:r>
          </a:p>
          <a:p>
            <a:r>
              <a:rPr lang="en-US" dirty="0" smtClean="0"/>
              <a:t>Step 2: create the proxy vehicle</a:t>
            </a:r>
          </a:p>
        </p:txBody>
      </p:sp>
      <p:pic>
        <p:nvPicPr>
          <p:cNvPr id="10242" name="Picture 2" descr="C:\Users\chiu\Desktop\aaai10ws figures\mixed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743200"/>
            <a:ext cx="3650827" cy="3352800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6172200" y="4495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2209800"/>
            <a:ext cx="1589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Proxy vehicle</a:t>
            </a:r>
            <a:endParaRPr lang="en-US" sz="2000" b="1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6324603" y="2609910"/>
            <a:ext cx="185134" cy="18096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/>
          <p:cNvSpPr/>
          <p:nvPr/>
        </p:nvSpPr>
        <p:spPr>
          <a:xfrm>
            <a:off x="2895600" y="3733800"/>
            <a:ext cx="1981200" cy="990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 descr="C:\Users\chiu\AppData\Local\Temp\VMwareDnD\9c3bd42b\marv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438400"/>
            <a:ext cx="1981200" cy="1195724"/>
          </a:xfrm>
          <a:prstGeom prst="rect">
            <a:avLst/>
          </a:prstGeom>
          <a:noFill/>
        </p:spPr>
      </p:pic>
      <p:pic>
        <p:nvPicPr>
          <p:cNvPr id="13" name="Picture 1" descr="C:\Users\chiu\Desktop\Screen shot 2010-05-08 at 5.29.15 A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038600"/>
            <a:ext cx="2225429" cy="2057400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/>
          <p:nvPr/>
        </p:nvCxnSpPr>
        <p:spPr>
          <a:xfrm rot="5400000">
            <a:off x="571501" y="4152901"/>
            <a:ext cx="1371601" cy="381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8839200" cy="838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can we learn from this video?</a:t>
            </a:r>
            <a:endParaRPr lang="en-US" sz="3600" dirty="0"/>
          </a:p>
        </p:txBody>
      </p:sp>
      <p:pic>
        <p:nvPicPr>
          <p:cNvPr id="4" name="scary_indian_intersection_shor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3336" b="13336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Mixed Reality Simulation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144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Step 3: constantly update the location, the direction, and the speed of the proxy vehicle</a:t>
            </a:r>
          </a:p>
        </p:txBody>
      </p:sp>
      <p:pic>
        <p:nvPicPr>
          <p:cNvPr id="10242" name="Picture 2" descr="C:\Users\chiu\Desktop\aaai10ws figures\mixed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743200"/>
            <a:ext cx="3650827" cy="3352800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6172200" y="4495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971800" y="3733800"/>
            <a:ext cx="16002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C:\Users\chiu\AppData\Local\Temp\VMwareDnD\9c3bd42b\marv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438400"/>
            <a:ext cx="1981200" cy="1195724"/>
          </a:xfrm>
          <a:prstGeom prst="rect">
            <a:avLst/>
          </a:prstGeom>
          <a:noFill/>
        </p:spPr>
      </p:pic>
      <p:pic>
        <p:nvPicPr>
          <p:cNvPr id="15" name="Picture 1" descr="C:\Users\chiu\Desktop\Screen shot 2010-05-08 at 5.29.15 A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038600"/>
            <a:ext cx="2225429" cy="2057400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 rot="5400000">
            <a:off x="571501" y="4152901"/>
            <a:ext cx="1371601" cy="381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15000" y="2209800"/>
            <a:ext cx="1589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Proxy vehicle</a:t>
            </a:r>
            <a:endParaRPr lang="en-US" sz="2000" b="1" dirty="0"/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6324603" y="2609910"/>
            <a:ext cx="185134" cy="18096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30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Mixed Reality Simulation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19200"/>
            <a:ext cx="8458200" cy="99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Step 4: sensing information collected by the proxy vehicle are forwarded to the real vehicle</a:t>
            </a:r>
          </a:p>
        </p:txBody>
      </p:sp>
      <p:pic>
        <p:nvPicPr>
          <p:cNvPr id="10242" name="Picture 2" descr="C:\Users\chiu\Desktop\aaai10ws figures\mixed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743200"/>
            <a:ext cx="3650827" cy="3352800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6172200" y="4495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2971800" y="3733800"/>
            <a:ext cx="16002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C:\Users\chiu\AppData\Local\Temp\VMwareDnD\9c3bd42b\marv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438400"/>
            <a:ext cx="1981200" cy="1195724"/>
          </a:xfrm>
          <a:prstGeom prst="rect">
            <a:avLst/>
          </a:prstGeom>
          <a:noFill/>
        </p:spPr>
      </p:pic>
      <p:pic>
        <p:nvPicPr>
          <p:cNvPr id="17" name="Picture 1" descr="C:\Users\chiu\Desktop\Screen shot 2010-05-08 at 5.29.15 A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038600"/>
            <a:ext cx="2225429" cy="205740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 rot="5400000">
            <a:off x="571501" y="4152901"/>
            <a:ext cx="1371601" cy="381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5000" y="2209800"/>
            <a:ext cx="1589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Proxy vehicle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6324603" y="2609910"/>
            <a:ext cx="185134" cy="18096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66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Mixed Reality Simulation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144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Step 5: The real vehicle interacts with the intersection manager via the proxy vehicle</a:t>
            </a:r>
          </a:p>
        </p:txBody>
      </p:sp>
      <p:pic>
        <p:nvPicPr>
          <p:cNvPr id="10242" name="Picture 2" descr="C:\Users\chiu\Desktop\aaai10ws figures\mixed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743200"/>
            <a:ext cx="3650827" cy="3352800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6172200" y="4495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2895600" y="3733800"/>
            <a:ext cx="1981200" cy="990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C:\Users\chiu\AppData\Local\Temp\VMwareDnD\9c3bd42b\marv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438400"/>
            <a:ext cx="1981200" cy="1195724"/>
          </a:xfrm>
          <a:prstGeom prst="rect">
            <a:avLst/>
          </a:prstGeom>
          <a:noFill/>
        </p:spPr>
      </p:pic>
      <p:pic>
        <p:nvPicPr>
          <p:cNvPr id="17" name="Picture 1" descr="C:\Users\chiu\Desktop\Screen shot 2010-05-08 at 5.29.15 A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038600"/>
            <a:ext cx="2225429" cy="205740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 rot="5400000">
            <a:off x="571501" y="4152901"/>
            <a:ext cx="1371601" cy="381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5000" y="2209800"/>
            <a:ext cx="1589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Proxy vehicle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6324603" y="2609910"/>
            <a:ext cx="185134" cy="18096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5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01613"/>
            <a:ext cx="9144000" cy="768350"/>
          </a:xfrm>
        </p:spPr>
        <p:txBody>
          <a:bodyPr wrap="square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Mixed Reality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5486401" y="3124200"/>
            <a:ext cx="3124200" cy="22678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>
          <a:xfrm>
            <a:off x="3200400" y="3962400"/>
            <a:ext cx="1796031" cy="489878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000080">
              <a:alpha val="50000"/>
            </a:srgbClr>
          </a:solidFill>
          <a:ln w="0">
            <a:solidFill>
              <a:srgbClr val="000000"/>
            </a:solidFill>
            <a:prstDash val="solid"/>
          </a:ln>
        </p:spPr>
        <p:txBody>
          <a:bodyPr vert="horz" lIns="81639" tIns="40820" rIns="81639" bIns="4082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00" dirty="0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2137" y="3124052"/>
            <a:ext cx="1533810" cy="790323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None/>
            </a:pPr>
            <a:r>
              <a:rPr lang="en-US" sz="1600" dirty="0">
                <a:latin typeface="Arial" pitchFamily="18"/>
                <a:ea typeface="DejaVu Sans" pitchFamily="2"/>
                <a:cs typeface="DejaVu Sans" pitchFamily="2"/>
              </a:rPr>
              <a:t>AIM </a:t>
            </a:r>
            <a:r>
              <a:rPr lang="en-US" sz="1600" dirty="0" smtClean="0">
                <a:latin typeface="Arial" pitchFamily="18"/>
                <a:ea typeface="DejaVu Sans" pitchFamily="2"/>
                <a:cs typeface="DejaVu Sans" pitchFamily="2"/>
              </a:rPr>
              <a:t>Messages</a:t>
            </a:r>
          </a:p>
          <a:p>
            <a:pPr algn="ctr" hangingPunct="0">
              <a:buNone/>
            </a:pPr>
            <a:r>
              <a:rPr lang="en-US" sz="1600" dirty="0" smtClean="0">
                <a:latin typeface="Arial" pitchFamily="18"/>
                <a:ea typeface="DejaVu Sans" pitchFamily="2"/>
                <a:cs typeface="DejaVu Sans" pitchFamily="2"/>
              </a:rPr>
              <a:t>(Request, Confirm, etc.)</a:t>
            </a:r>
            <a:endParaRPr lang="en-US" sz="1600" dirty="0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U-Turn Arrow 8"/>
          <p:cNvSpPr/>
          <p:nvPr/>
        </p:nvSpPr>
        <p:spPr>
          <a:xfrm>
            <a:off x="1600201" y="1752600"/>
            <a:ext cx="5638800" cy="1219200"/>
          </a:xfrm>
          <a:prstGeom prst="uturnArrow">
            <a:avLst>
              <a:gd name="adj1" fmla="val 12953"/>
              <a:gd name="adj2" fmla="val 12953"/>
              <a:gd name="adj3" fmla="val 12953"/>
              <a:gd name="adj4" fmla="val 31703"/>
              <a:gd name="adj5" fmla="val 99292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1" y="1143000"/>
            <a:ext cx="4114800" cy="554361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9" tIns="40820" rIns="81639" bIns="40820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None/>
            </a:pPr>
            <a:r>
              <a:rPr lang="en-US" sz="1600" dirty="0" smtClean="0">
                <a:latin typeface="Arial" pitchFamily="18"/>
                <a:ea typeface="DejaVu Sans" pitchFamily="2"/>
                <a:cs typeface="DejaVu Sans" pitchFamily="2"/>
              </a:rPr>
              <a:t>Physical State of the Vehicle</a:t>
            </a:r>
          </a:p>
          <a:p>
            <a:pPr algn="ctr" hangingPunct="0">
              <a:buNone/>
            </a:pPr>
            <a:r>
              <a:rPr lang="en-US" sz="1600" dirty="0" smtClean="0">
                <a:latin typeface="Arial" pitchFamily="18"/>
                <a:ea typeface="DejaVu Sans" pitchFamily="2"/>
                <a:cs typeface="DejaVu Sans" pitchFamily="2"/>
              </a:rPr>
              <a:t>(GPS Location, Heading, Velocity, etc.)</a:t>
            </a:r>
            <a:endParaRPr lang="en-US" sz="1600" dirty="0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U-Turn Arrow 9"/>
          <p:cNvSpPr/>
          <p:nvPr/>
        </p:nvSpPr>
        <p:spPr>
          <a:xfrm flipH="1" flipV="1">
            <a:off x="1600200" y="5791200"/>
            <a:ext cx="5562600" cy="6858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368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0" y="5638800"/>
            <a:ext cx="4267200" cy="554361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9" tIns="40820" rIns="81639" bIns="40820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None/>
            </a:pPr>
            <a:r>
              <a:rPr lang="en-US" sz="1600" dirty="0" smtClean="0">
                <a:latin typeface="Arial" pitchFamily="18"/>
                <a:ea typeface="DejaVu Sans" pitchFamily="2"/>
                <a:cs typeface="DejaVu Sans" pitchFamily="2"/>
              </a:rPr>
              <a:t>Sensing Information</a:t>
            </a:r>
          </a:p>
          <a:p>
            <a:pPr algn="ctr" hangingPunct="0">
              <a:buNone/>
            </a:pPr>
            <a:r>
              <a:rPr lang="en-US" sz="1600" dirty="0" smtClean="0">
                <a:latin typeface="Arial" pitchFamily="18"/>
                <a:ea typeface="DejaVu Sans" pitchFamily="2"/>
                <a:cs typeface="DejaVu Sans" pitchFamily="2"/>
              </a:rPr>
              <a:t>(Distance to the virtual vehicle in front, etc.)</a:t>
            </a:r>
            <a:endParaRPr lang="en-US" sz="1600" dirty="0">
              <a:latin typeface="Arial" pitchFamily="18"/>
              <a:ea typeface="DejaVu Sans" pitchFamily="2"/>
              <a:cs typeface="DejaVu Sans" pitchFamily="2"/>
            </a:endParaRPr>
          </a:p>
        </p:txBody>
      </p:sp>
      <p:pic>
        <p:nvPicPr>
          <p:cNvPr id="12" name="Picture 3" descr="C:\Users\chiu\AppData\Local\Temp\VMwareDnD\9c3bd42b\marvi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133600"/>
            <a:ext cx="1981200" cy="1195724"/>
          </a:xfrm>
          <a:prstGeom prst="rect">
            <a:avLst/>
          </a:prstGeom>
          <a:noFill/>
        </p:spPr>
      </p:pic>
      <p:pic>
        <p:nvPicPr>
          <p:cNvPr id="13" name="Picture 1" descr="C:\Users\chiu\Desktop\Screen shot 2010-05-08 at 5.29.15 A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505200"/>
            <a:ext cx="2225429" cy="2057400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/>
          <p:nvPr/>
        </p:nvCxnSpPr>
        <p:spPr>
          <a:xfrm flipH="1">
            <a:off x="1066802" y="3276600"/>
            <a:ext cx="533398" cy="1219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400800" y="4267200"/>
            <a:ext cx="304800" cy="3048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1" y="2362200"/>
            <a:ext cx="1589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Proxy vehicle</a:t>
            </a:r>
            <a:endParaRPr lang="en-US" sz="2000" b="1" dirty="0"/>
          </a:p>
        </p:txBody>
      </p:sp>
      <p:cxnSp>
        <p:nvCxnSpPr>
          <p:cNvPr id="17" name="Straight Arrow Connector 16"/>
          <p:cNvCxnSpPr>
            <a:stCxn id="16" idx="2"/>
          </p:cNvCxnSpPr>
          <p:nvPr/>
        </p:nvCxnSpPr>
        <p:spPr>
          <a:xfrm flipH="1">
            <a:off x="6705600" y="2762310"/>
            <a:ext cx="1480538" cy="1485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24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457200"/>
            <a:ext cx="9144000" cy="769938"/>
          </a:xfrm>
        </p:spPr>
        <p:txBody>
          <a:bodyPr wrap="square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Experiment Setup at a T-junction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28600" y="2362200"/>
            <a:ext cx="3869503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5105400" y="2362200"/>
            <a:ext cx="3869503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4267200" y="3657600"/>
            <a:ext cx="685800" cy="484632"/>
          </a:xfrm>
          <a:prstGeom prst="rightArrow">
            <a:avLst>
              <a:gd name="adj1" fmla="val 36024"/>
              <a:gd name="adj2" fmla="val 50000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4648200"/>
            <a:ext cx="2057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Bent Arrow 23"/>
          <p:cNvSpPr/>
          <p:nvPr/>
        </p:nvSpPr>
        <p:spPr>
          <a:xfrm rot="5400000" flipH="1">
            <a:off x="6019800" y="3429000"/>
            <a:ext cx="1828800" cy="762000"/>
          </a:xfrm>
          <a:prstGeom prst="bentArrow">
            <a:avLst>
              <a:gd name="adj1" fmla="val 5954"/>
              <a:gd name="adj2" fmla="val 17064"/>
              <a:gd name="adj3" fmla="val 21825"/>
              <a:gd name="adj4" fmla="val 405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75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Mixed Reality in Action</a:t>
            </a:r>
            <a:endParaRPr lang="en-US" dirty="0"/>
          </a:p>
        </p:txBody>
      </p:sp>
      <p:pic>
        <p:nvPicPr>
          <p:cNvPr id="9" name="MixedReality_shor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3299" b="13299"/>
          <a:stretch>
            <a:fillRect/>
          </a:stretch>
        </p:blipFill>
        <p:spPr>
          <a:xfrm>
            <a:off x="1143000" y="1447800"/>
            <a:ext cx="6858000" cy="4337879"/>
          </a:xfrm>
        </p:spPr>
      </p:pic>
    </p:spTree>
    <p:extLst>
      <p:ext uri="{BB962C8B-B14F-4D97-AF65-F5344CB8AC3E}">
        <p14:creationId xmlns:p14="http://schemas.microsoft.com/office/powerpoint/2010/main" val="39855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752600"/>
            <a:ext cx="8153400" cy="43735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 introduction to AIM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platform for evaluating the AIM protocol using real autonomous vehicles.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Identify factors that affect the efficiency of AIM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Methods for improving the throughput of AIM.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3200400"/>
            <a:ext cx="8153400" cy="533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0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we learned from the reality check?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76793"/>
            <a:ext cx="8534400" cy="200940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Identified areas in which previous simulations failed to capture the real-world performance of our autonomous vehicle</a:t>
            </a:r>
          </a:p>
          <a:p>
            <a:pPr lvl="1"/>
            <a:r>
              <a:rPr lang="en-US" sz="2000" dirty="0" smtClean="0"/>
              <a:t>Sensing and control errors are much higher</a:t>
            </a:r>
          </a:p>
          <a:p>
            <a:pPr lvl="1"/>
            <a:r>
              <a:rPr lang="en-US" sz="2000" dirty="0" smtClean="0"/>
              <a:t>Acceleration is slower</a:t>
            </a:r>
          </a:p>
          <a:p>
            <a:pPr lvl="1"/>
            <a:r>
              <a:rPr lang="en-US" sz="2000" dirty="0" smtClean="0"/>
              <a:t>Maximum speed is lower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86400" y="3124200"/>
            <a:ext cx="3352800" cy="3124200"/>
            <a:chOff x="5486400" y="3124200"/>
            <a:chExt cx="3352800" cy="3124200"/>
          </a:xfrm>
        </p:grpSpPr>
        <p:grpSp>
          <p:nvGrpSpPr>
            <p:cNvPr id="44" name="Group 43"/>
            <p:cNvGrpSpPr/>
            <p:nvPr/>
          </p:nvGrpSpPr>
          <p:grpSpPr>
            <a:xfrm>
              <a:off x="5486400" y="3124200"/>
              <a:ext cx="3352800" cy="3124200"/>
              <a:chOff x="5638800" y="2971800"/>
              <a:chExt cx="2895600" cy="27432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5638800" y="2971800"/>
                <a:ext cx="990600" cy="914400"/>
              </a:xfrm>
              <a:prstGeom prst="rect">
                <a:avLst/>
              </a:prstGeom>
              <a:solidFill>
                <a:srgbClr val="008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543800" y="2971800"/>
                <a:ext cx="990600" cy="914400"/>
              </a:xfrm>
              <a:prstGeom prst="rect">
                <a:avLst/>
              </a:prstGeom>
              <a:solidFill>
                <a:srgbClr val="008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638800" y="4800600"/>
                <a:ext cx="990600" cy="914400"/>
              </a:xfrm>
              <a:prstGeom prst="rect">
                <a:avLst/>
              </a:prstGeom>
              <a:solidFill>
                <a:srgbClr val="008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543800" y="4800600"/>
                <a:ext cx="990600" cy="914400"/>
              </a:xfrm>
              <a:prstGeom prst="rect">
                <a:avLst/>
              </a:prstGeom>
              <a:solidFill>
                <a:srgbClr val="008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638800" y="3886200"/>
                <a:ext cx="990600" cy="914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543800" y="3886200"/>
                <a:ext cx="990600" cy="914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629400" y="2971800"/>
                <a:ext cx="914400" cy="2743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>
                <a:stCxn id="11" idx="0"/>
              </p:cNvCxnSpPr>
              <p:nvPr/>
            </p:nvCxnSpPr>
            <p:spPr>
              <a:xfrm rot="16200000" flipH="1">
                <a:off x="6629400" y="3429000"/>
                <a:ext cx="914400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6200000" flipH="1">
                <a:off x="6629400" y="5257800"/>
                <a:ext cx="914400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1"/>
                <a:endCxn id="11" idx="1"/>
              </p:cNvCxnSpPr>
              <p:nvPr/>
            </p:nvCxnSpPr>
            <p:spPr>
              <a:xfrm>
                <a:off x="5638800" y="4343400"/>
                <a:ext cx="990600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endCxn id="10" idx="3"/>
              </p:cNvCxnSpPr>
              <p:nvPr/>
            </p:nvCxnSpPr>
            <p:spPr>
              <a:xfrm>
                <a:off x="7543800" y="4343400"/>
                <a:ext cx="990600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1" idx="1"/>
              </p:cNvCxnSpPr>
              <p:nvPr/>
            </p:nvCxnSpPr>
            <p:spPr>
              <a:xfrm rot="10800000" flipV="1">
                <a:off x="6629400" y="4343400"/>
                <a:ext cx="0" cy="4572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10800000" flipV="1">
                <a:off x="7543800" y="3886200"/>
                <a:ext cx="0" cy="4572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0800000">
                <a:off x="7086600" y="4800600"/>
                <a:ext cx="4572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0800000">
                <a:off x="6629400" y="3886200"/>
                <a:ext cx="4572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Bent Arrow 44"/>
            <p:cNvSpPr/>
            <p:nvPr/>
          </p:nvSpPr>
          <p:spPr>
            <a:xfrm rot="5400000" flipH="1">
              <a:off x="6070092" y="3531108"/>
              <a:ext cx="1423416" cy="1524000"/>
            </a:xfrm>
            <a:prstGeom prst="bentArrow">
              <a:avLst>
                <a:gd name="adj1" fmla="val 7763"/>
                <a:gd name="adj2" fmla="val 9438"/>
                <a:gd name="adj3" fmla="val 15180"/>
                <a:gd name="adj4" fmla="val 4375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 rot="19031772">
              <a:off x="6985533" y="4593428"/>
              <a:ext cx="506935" cy="349776"/>
              <a:chOff x="6781803" y="1904999"/>
              <a:chExt cx="609600" cy="38100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6781803" y="1904999"/>
                <a:ext cx="609600" cy="381000"/>
              </a:xfrm>
              <a:prstGeom prst="round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</a:endParaRPr>
              </a:p>
            </p:txBody>
          </p:sp>
          <p:pic>
            <p:nvPicPr>
              <p:cNvPr id="40" name="Picture 3" descr="C:\Users\chiu\AppData\Local\Temp\VMwareDnD\4ccfe3f0\car.gif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858000" y="1981200"/>
                <a:ext cx="429768" cy="2286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228600" y="3962400"/>
            <a:ext cx="5029200" cy="1790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To safely traverse the intersection, Marvin needs</a:t>
            </a:r>
          </a:p>
          <a:p>
            <a:pPr lvl="1"/>
            <a:r>
              <a:rPr lang="en-US" sz="2000" dirty="0" smtClean="0"/>
              <a:t>A larger buffer size</a:t>
            </a:r>
          </a:p>
          <a:p>
            <a:pPr lvl="1"/>
            <a:r>
              <a:rPr lang="en-US" sz="2000" dirty="0" smtClean="0"/>
              <a:t>Lower acceleration and maximum speed</a:t>
            </a:r>
          </a:p>
        </p:txBody>
      </p:sp>
    </p:spTree>
    <p:extLst>
      <p:ext uri="{BB962C8B-B14F-4D97-AF65-F5344CB8AC3E}">
        <p14:creationId xmlns:p14="http://schemas.microsoft.com/office/powerpoint/2010/main" val="277257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762000"/>
          </a:xfrm>
        </p:spPr>
        <p:txBody>
          <a:bodyPr/>
          <a:lstStyle/>
          <a:p>
            <a:r>
              <a:rPr lang="en-US" dirty="0" smtClean="0"/>
              <a:t>Simulation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60800" cy="1447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Static buffer size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Time buffer size</a:t>
            </a:r>
          </a:p>
        </p:txBody>
      </p:sp>
      <p:sp>
        <p:nvSpPr>
          <p:cNvPr id="6" name="Freeform 5"/>
          <p:cNvSpPr/>
          <p:nvPr/>
        </p:nvSpPr>
        <p:spPr>
          <a:xfrm>
            <a:off x="4876800" y="1219200"/>
            <a:ext cx="4038600" cy="4898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None/>
            </a:pPr>
            <a:r>
              <a:rPr lang="en-US" dirty="0">
                <a:latin typeface="Arial" pitchFamily="18"/>
                <a:ea typeface="DejaVu Sans" pitchFamily="2"/>
                <a:cs typeface="DejaVu Sans" pitchFamily="2"/>
              </a:rPr>
              <a:t>Model the performance on the vehicle</a:t>
            </a:r>
          </a:p>
        </p:txBody>
      </p:sp>
      <p:sp>
        <p:nvSpPr>
          <p:cNvPr id="7" name="Freeform 6"/>
          <p:cNvSpPr/>
          <p:nvPr/>
        </p:nvSpPr>
        <p:spPr>
          <a:xfrm>
            <a:off x="381000" y="1219200"/>
            <a:ext cx="4038600" cy="4898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None/>
            </a:pPr>
            <a:r>
              <a:rPr lang="en-US" dirty="0">
                <a:latin typeface="Arial" pitchFamily="18"/>
                <a:ea typeface="DejaVu Sans" pitchFamily="2"/>
                <a:cs typeface="DejaVu Sans" pitchFamily="2"/>
              </a:rPr>
              <a:t>Errors in the movement of the vehicle</a:t>
            </a:r>
          </a:p>
        </p:txBody>
      </p:sp>
      <p:grpSp>
        <p:nvGrpSpPr>
          <p:cNvPr id="164" name="Group 163"/>
          <p:cNvGrpSpPr/>
          <p:nvPr/>
        </p:nvGrpSpPr>
        <p:grpSpPr>
          <a:xfrm>
            <a:off x="2971800" y="3276600"/>
            <a:ext cx="3213912" cy="2971800"/>
            <a:chOff x="4485059" y="1752600"/>
            <a:chExt cx="3213912" cy="2971800"/>
          </a:xfrm>
        </p:grpSpPr>
        <p:grpSp>
          <p:nvGrpSpPr>
            <p:cNvPr id="165" name="Group 164"/>
            <p:cNvGrpSpPr/>
            <p:nvPr/>
          </p:nvGrpSpPr>
          <p:grpSpPr>
            <a:xfrm>
              <a:off x="5105400" y="4038600"/>
              <a:ext cx="2593571" cy="685800"/>
              <a:chOff x="0" y="3429000"/>
              <a:chExt cx="10972800" cy="2743200"/>
            </a:xfrm>
          </p:grpSpPr>
          <p:sp>
            <p:nvSpPr>
              <p:cNvPr id="281" name="Parallelogram 280"/>
              <p:cNvSpPr/>
              <p:nvPr/>
            </p:nvSpPr>
            <p:spPr>
              <a:xfrm>
                <a:off x="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Parallelogram 281"/>
              <p:cNvSpPr/>
              <p:nvPr/>
            </p:nvSpPr>
            <p:spPr>
              <a:xfrm>
                <a:off x="9144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Parallelogram 282"/>
              <p:cNvSpPr/>
              <p:nvPr/>
            </p:nvSpPr>
            <p:spPr>
              <a:xfrm>
                <a:off x="18288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Parallelogram 283"/>
              <p:cNvSpPr/>
              <p:nvPr/>
            </p:nvSpPr>
            <p:spPr>
              <a:xfrm>
                <a:off x="9144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Parallelogram 284"/>
              <p:cNvSpPr/>
              <p:nvPr/>
            </p:nvSpPr>
            <p:spPr>
              <a:xfrm>
                <a:off x="18288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Parallelogram 285"/>
              <p:cNvSpPr/>
              <p:nvPr/>
            </p:nvSpPr>
            <p:spPr>
              <a:xfrm>
                <a:off x="27432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Parallelogram 286"/>
              <p:cNvSpPr/>
              <p:nvPr/>
            </p:nvSpPr>
            <p:spPr>
              <a:xfrm>
                <a:off x="18288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Parallelogram 287"/>
              <p:cNvSpPr/>
              <p:nvPr/>
            </p:nvSpPr>
            <p:spPr>
              <a:xfrm>
                <a:off x="27432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Parallelogram 288"/>
              <p:cNvSpPr/>
              <p:nvPr/>
            </p:nvSpPr>
            <p:spPr>
              <a:xfrm>
                <a:off x="36576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Parallelogram 289"/>
              <p:cNvSpPr/>
              <p:nvPr/>
            </p:nvSpPr>
            <p:spPr>
              <a:xfrm>
                <a:off x="27432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Parallelogram 290"/>
              <p:cNvSpPr/>
              <p:nvPr/>
            </p:nvSpPr>
            <p:spPr>
              <a:xfrm>
                <a:off x="36576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Parallelogram 291"/>
              <p:cNvSpPr/>
              <p:nvPr/>
            </p:nvSpPr>
            <p:spPr>
              <a:xfrm>
                <a:off x="45720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Parallelogram 292"/>
              <p:cNvSpPr/>
              <p:nvPr/>
            </p:nvSpPr>
            <p:spPr>
              <a:xfrm>
                <a:off x="36576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Parallelogram 293"/>
              <p:cNvSpPr/>
              <p:nvPr/>
            </p:nvSpPr>
            <p:spPr>
              <a:xfrm>
                <a:off x="45720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Parallelogram 294"/>
              <p:cNvSpPr/>
              <p:nvPr/>
            </p:nvSpPr>
            <p:spPr>
              <a:xfrm>
                <a:off x="54864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Parallelogram 295"/>
              <p:cNvSpPr/>
              <p:nvPr/>
            </p:nvSpPr>
            <p:spPr>
              <a:xfrm>
                <a:off x="45720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Parallelogram 296"/>
              <p:cNvSpPr/>
              <p:nvPr/>
            </p:nvSpPr>
            <p:spPr>
              <a:xfrm>
                <a:off x="54864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Parallelogram 297"/>
              <p:cNvSpPr/>
              <p:nvPr/>
            </p:nvSpPr>
            <p:spPr>
              <a:xfrm>
                <a:off x="64008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Parallelogram 298"/>
              <p:cNvSpPr/>
              <p:nvPr/>
            </p:nvSpPr>
            <p:spPr>
              <a:xfrm>
                <a:off x="27432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Parallelogram 299"/>
              <p:cNvSpPr/>
              <p:nvPr/>
            </p:nvSpPr>
            <p:spPr>
              <a:xfrm>
                <a:off x="36576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Parallelogram 300"/>
              <p:cNvSpPr/>
              <p:nvPr/>
            </p:nvSpPr>
            <p:spPr>
              <a:xfrm>
                <a:off x="45720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Parallelogram 301"/>
              <p:cNvSpPr/>
              <p:nvPr/>
            </p:nvSpPr>
            <p:spPr>
              <a:xfrm>
                <a:off x="36576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Parallelogram 302"/>
              <p:cNvSpPr/>
              <p:nvPr/>
            </p:nvSpPr>
            <p:spPr>
              <a:xfrm>
                <a:off x="45720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Parallelogram 303"/>
              <p:cNvSpPr/>
              <p:nvPr/>
            </p:nvSpPr>
            <p:spPr>
              <a:xfrm>
                <a:off x="54864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Parallelogram 304"/>
              <p:cNvSpPr/>
              <p:nvPr/>
            </p:nvSpPr>
            <p:spPr>
              <a:xfrm>
                <a:off x="45720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Parallelogram 305"/>
              <p:cNvSpPr/>
              <p:nvPr/>
            </p:nvSpPr>
            <p:spPr>
              <a:xfrm>
                <a:off x="54864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Parallelogram 306"/>
              <p:cNvSpPr/>
              <p:nvPr/>
            </p:nvSpPr>
            <p:spPr>
              <a:xfrm>
                <a:off x="64008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Parallelogram 307"/>
              <p:cNvSpPr/>
              <p:nvPr/>
            </p:nvSpPr>
            <p:spPr>
              <a:xfrm>
                <a:off x="54864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Parallelogram 308"/>
              <p:cNvSpPr/>
              <p:nvPr/>
            </p:nvSpPr>
            <p:spPr>
              <a:xfrm>
                <a:off x="64008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Parallelogram 309"/>
              <p:cNvSpPr/>
              <p:nvPr/>
            </p:nvSpPr>
            <p:spPr>
              <a:xfrm>
                <a:off x="73152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Parallelogram 310"/>
              <p:cNvSpPr/>
              <p:nvPr/>
            </p:nvSpPr>
            <p:spPr>
              <a:xfrm>
                <a:off x="64008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Parallelogram 311"/>
              <p:cNvSpPr/>
              <p:nvPr/>
            </p:nvSpPr>
            <p:spPr>
              <a:xfrm>
                <a:off x="73152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Parallelogram 312"/>
              <p:cNvSpPr/>
              <p:nvPr/>
            </p:nvSpPr>
            <p:spPr>
              <a:xfrm>
                <a:off x="82296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Parallelogram 313"/>
              <p:cNvSpPr/>
              <p:nvPr/>
            </p:nvSpPr>
            <p:spPr>
              <a:xfrm>
                <a:off x="73152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Parallelogram 314"/>
              <p:cNvSpPr/>
              <p:nvPr/>
            </p:nvSpPr>
            <p:spPr>
              <a:xfrm>
                <a:off x="82296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Parallelogram 315"/>
              <p:cNvSpPr/>
              <p:nvPr/>
            </p:nvSpPr>
            <p:spPr>
              <a:xfrm>
                <a:off x="91440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4501992" y="4114800"/>
              <a:ext cx="631082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Time 1</a:t>
              </a:r>
              <a:endParaRPr lang="en-US" sz="2000" dirty="0"/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5105400" y="3276600"/>
              <a:ext cx="2593571" cy="685800"/>
              <a:chOff x="0" y="3429000"/>
              <a:chExt cx="10972800" cy="2743200"/>
            </a:xfrm>
          </p:grpSpPr>
          <p:sp>
            <p:nvSpPr>
              <p:cNvPr id="245" name="Parallelogram 244"/>
              <p:cNvSpPr/>
              <p:nvPr/>
            </p:nvSpPr>
            <p:spPr>
              <a:xfrm>
                <a:off x="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Parallelogram 245"/>
              <p:cNvSpPr/>
              <p:nvPr/>
            </p:nvSpPr>
            <p:spPr>
              <a:xfrm>
                <a:off x="9144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Parallelogram 246"/>
              <p:cNvSpPr/>
              <p:nvPr/>
            </p:nvSpPr>
            <p:spPr>
              <a:xfrm>
                <a:off x="18288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Parallelogram 247"/>
              <p:cNvSpPr/>
              <p:nvPr/>
            </p:nvSpPr>
            <p:spPr>
              <a:xfrm>
                <a:off x="9144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Parallelogram 248"/>
              <p:cNvSpPr/>
              <p:nvPr/>
            </p:nvSpPr>
            <p:spPr>
              <a:xfrm>
                <a:off x="18288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Parallelogram 249"/>
              <p:cNvSpPr/>
              <p:nvPr/>
            </p:nvSpPr>
            <p:spPr>
              <a:xfrm>
                <a:off x="27432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Parallelogram 250"/>
              <p:cNvSpPr/>
              <p:nvPr/>
            </p:nvSpPr>
            <p:spPr>
              <a:xfrm>
                <a:off x="18288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Parallelogram 251"/>
              <p:cNvSpPr/>
              <p:nvPr/>
            </p:nvSpPr>
            <p:spPr>
              <a:xfrm>
                <a:off x="27432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Parallelogram 252"/>
              <p:cNvSpPr/>
              <p:nvPr/>
            </p:nvSpPr>
            <p:spPr>
              <a:xfrm>
                <a:off x="36576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Parallelogram 253"/>
              <p:cNvSpPr/>
              <p:nvPr/>
            </p:nvSpPr>
            <p:spPr>
              <a:xfrm>
                <a:off x="27432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Parallelogram 254"/>
              <p:cNvSpPr/>
              <p:nvPr/>
            </p:nvSpPr>
            <p:spPr>
              <a:xfrm>
                <a:off x="36576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Parallelogram 255"/>
              <p:cNvSpPr/>
              <p:nvPr/>
            </p:nvSpPr>
            <p:spPr>
              <a:xfrm>
                <a:off x="45720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Parallelogram 256"/>
              <p:cNvSpPr/>
              <p:nvPr/>
            </p:nvSpPr>
            <p:spPr>
              <a:xfrm>
                <a:off x="36576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Parallelogram 257"/>
              <p:cNvSpPr/>
              <p:nvPr/>
            </p:nvSpPr>
            <p:spPr>
              <a:xfrm>
                <a:off x="45720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Parallelogram 258"/>
              <p:cNvSpPr/>
              <p:nvPr/>
            </p:nvSpPr>
            <p:spPr>
              <a:xfrm>
                <a:off x="54864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Parallelogram 259"/>
              <p:cNvSpPr/>
              <p:nvPr/>
            </p:nvSpPr>
            <p:spPr>
              <a:xfrm>
                <a:off x="45720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Parallelogram 260"/>
              <p:cNvSpPr/>
              <p:nvPr/>
            </p:nvSpPr>
            <p:spPr>
              <a:xfrm>
                <a:off x="54864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Parallelogram 261"/>
              <p:cNvSpPr/>
              <p:nvPr/>
            </p:nvSpPr>
            <p:spPr>
              <a:xfrm>
                <a:off x="64008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Parallelogram 262"/>
              <p:cNvSpPr/>
              <p:nvPr/>
            </p:nvSpPr>
            <p:spPr>
              <a:xfrm>
                <a:off x="27432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Parallelogram 263"/>
              <p:cNvSpPr/>
              <p:nvPr/>
            </p:nvSpPr>
            <p:spPr>
              <a:xfrm>
                <a:off x="36576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Parallelogram 264"/>
              <p:cNvSpPr/>
              <p:nvPr/>
            </p:nvSpPr>
            <p:spPr>
              <a:xfrm>
                <a:off x="45720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Parallelogram 265"/>
              <p:cNvSpPr/>
              <p:nvPr/>
            </p:nvSpPr>
            <p:spPr>
              <a:xfrm>
                <a:off x="36576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Parallelogram 266"/>
              <p:cNvSpPr/>
              <p:nvPr/>
            </p:nvSpPr>
            <p:spPr>
              <a:xfrm>
                <a:off x="45720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Parallelogram 267"/>
              <p:cNvSpPr/>
              <p:nvPr/>
            </p:nvSpPr>
            <p:spPr>
              <a:xfrm>
                <a:off x="54864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Parallelogram 268"/>
              <p:cNvSpPr/>
              <p:nvPr/>
            </p:nvSpPr>
            <p:spPr>
              <a:xfrm>
                <a:off x="45720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Parallelogram 269"/>
              <p:cNvSpPr/>
              <p:nvPr/>
            </p:nvSpPr>
            <p:spPr>
              <a:xfrm>
                <a:off x="54864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Parallelogram 270"/>
              <p:cNvSpPr/>
              <p:nvPr/>
            </p:nvSpPr>
            <p:spPr>
              <a:xfrm>
                <a:off x="64008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Parallelogram 271"/>
              <p:cNvSpPr/>
              <p:nvPr/>
            </p:nvSpPr>
            <p:spPr>
              <a:xfrm>
                <a:off x="54864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Parallelogram 272"/>
              <p:cNvSpPr/>
              <p:nvPr/>
            </p:nvSpPr>
            <p:spPr>
              <a:xfrm>
                <a:off x="64008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Parallelogram 273"/>
              <p:cNvSpPr/>
              <p:nvPr/>
            </p:nvSpPr>
            <p:spPr>
              <a:xfrm>
                <a:off x="73152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Parallelogram 274"/>
              <p:cNvSpPr/>
              <p:nvPr/>
            </p:nvSpPr>
            <p:spPr>
              <a:xfrm>
                <a:off x="64008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Parallelogram 275"/>
              <p:cNvSpPr/>
              <p:nvPr/>
            </p:nvSpPr>
            <p:spPr>
              <a:xfrm>
                <a:off x="73152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Parallelogram 276"/>
              <p:cNvSpPr/>
              <p:nvPr/>
            </p:nvSpPr>
            <p:spPr>
              <a:xfrm>
                <a:off x="82296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Parallelogram 277"/>
              <p:cNvSpPr/>
              <p:nvPr/>
            </p:nvSpPr>
            <p:spPr>
              <a:xfrm>
                <a:off x="73152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Parallelogram 278"/>
              <p:cNvSpPr/>
              <p:nvPr/>
            </p:nvSpPr>
            <p:spPr>
              <a:xfrm>
                <a:off x="82296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Parallelogram 279"/>
              <p:cNvSpPr/>
              <p:nvPr/>
            </p:nvSpPr>
            <p:spPr>
              <a:xfrm>
                <a:off x="91440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4485059" y="3352800"/>
              <a:ext cx="631082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Time 2</a:t>
              </a:r>
              <a:endParaRPr lang="en-US" sz="20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5105400" y="2514600"/>
              <a:ext cx="2593571" cy="685800"/>
              <a:chOff x="0" y="3429000"/>
              <a:chExt cx="10972800" cy="2743200"/>
            </a:xfrm>
          </p:grpSpPr>
          <p:sp>
            <p:nvSpPr>
              <p:cNvPr id="209" name="Parallelogram 208"/>
              <p:cNvSpPr/>
              <p:nvPr/>
            </p:nvSpPr>
            <p:spPr>
              <a:xfrm>
                <a:off x="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Parallelogram 209"/>
              <p:cNvSpPr/>
              <p:nvPr/>
            </p:nvSpPr>
            <p:spPr>
              <a:xfrm>
                <a:off x="9144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Parallelogram 210"/>
              <p:cNvSpPr/>
              <p:nvPr/>
            </p:nvSpPr>
            <p:spPr>
              <a:xfrm>
                <a:off x="18288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Parallelogram 211"/>
              <p:cNvSpPr/>
              <p:nvPr/>
            </p:nvSpPr>
            <p:spPr>
              <a:xfrm>
                <a:off x="9144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Parallelogram 212"/>
              <p:cNvSpPr/>
              <p:nvPr/>
            </p:nvSpPr>
            <p:spPr>
              <a:xfrm>
                <a:off x="18288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Parallelogram 213"/>
              <p:cNvSpPr/>
              <p:nvPr/>
            </p:nvSpPr>
            <p:spPr>
              <a:xfrm>
                <a:off x="27432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Parallelogram 214"/>
              <p:cNvSpPr/>
              <p:nvPr/>
            </p:nvSpPr>
            <p:spPr>
              <a:xfrm>
                <a:off x="18288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Parallelogram 215"/>
              <p:cNvSpPr/>
              <p:nvPr/>
            </p:nvSpPr>
            <p:spPr>
              <a:xfrm>
                <a:off x="27432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Parallelogram 216"/>
              <p:cNvSpPr/>
              <p:nvPr/>
            </p:nvSpPr>
            <p:spPr>
              <a:xfrm>
                <a:off x="36576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arallelogram 217"/>
              <p:cNvSpPr/>
              <p:nvPr/>
            </p:nvSpPr>
            <p:spPr>
              <a:xfrm>
                <a:off x="27432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Parallelogram 218"/>
              <p:cNvSpPr/>
              <p:nvPr/>
            </p:nvSpPr>
            <p:spPr>
              <a:xfrm>
                <a:off x="36576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Parallelogram 219"/>
              <p:cNvSpPr/>
              <p:nvPr/>
            </p:nvSpPr>
            <p:spPr>
              <a:xfrm>
                <a:off x="45720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Parallelogram 220"/>
              <p:cNvSpPr/>
              <p:nvPr/>
            </p:nvSpPr>
            <p:spPr>
              <a:xfrm>
                <a:off x="36576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Parallelogram 221"/>
              <p:cNvSpPr/>
              <p:nvPr/>
            </p:nvSpPr>
            <p:spPr>
              <a:xfrm>
                <a:off x="45720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Parallelogram 222"/>
              <p:cNvSpPr/>
              <p:nvPr/>
            </p:nvSpPr>
            <p:spPr>
              <a:xfrm>
                <a:off x="54864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Parallelogram 223"/>
              <p:cNvSpPr/>
              <p:nvPr/>
            </p:nvSpPr>
            <p:spPr>
              <a:xfrm>
                <a:off x="45720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Parallelogram 224"/>
              <p:cNvSpPr/>
              <p:nvPr/>
            </p:nvSpPr>
            <p:spPr>
              <a:xfrm>
                <a:off x="54864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Parallelogram 225"/>
              <p:cNvSpPr/>
              <p:nvPr/>
            </p:nvSpPr>
            <p:spPr>
              <a:xfrm>
                <a:off x="64008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Parallelogram 226"/>
              <p:cNvSpPr/>
              <p:nvPr/>
            </p:nvSpPr>
            <p:spPr>
              <a:xfrm>
                <a:off x="27432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Parallelogram 227"/>
              <p:cNvSpPr/>
              <p:nvPr/>
            </p:nvSpPr>
            <p:spPr>
              <a:xfrm>
                <a:off x="36576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Parallelogram 228"/>
              <p:cNvSpPr/>
              <p:nvPr/>
            </p:nvSpPr>
            <p:spPr>
              <a:xfrm>
                <a:off x="45720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Parallelogram 229"/>
              <p:cNvSpPr/>
              <p:nvPr/>
            </p:nvSpPr>
            <p:spPr>
              <a:xfrm>
                <a:off x="36576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Parallelogram 230"/>
              <p:cNvSpPr/>
              <p:nvPr/>
            </p:nvSpPr>
            <p:spPr>
              <a:xfrm>
                <a:off x="45720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Parallelogram 231"/>
              <p:cNvSpPr/>
              <p:nvPr/>
            </p:nvSpPr>
            <p:spPr>
              <a:xfrm>
                <a:off x="54864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Parallelogram 232"/>
              <p:cNvSpPr/>
              <p:nvPr/>
            </p:nvSpPr>
            <p:spPr>
              <a:xfrm>
                <a:off x="45720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Parallelogram 233"/>
              <p:cNvSpPr/>
              <p:nvPr/>
            </p:nvSpPr>
            <p:spPr>
              <a:xfrm>
                <a:off x="54864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Parallelogram 234"/>
              <p:cNvSpPr/>
              <p:nvPr/>
            </p:nvSpPr>
            <p:spPr>
              <a:xfrm>
                <a:off x="64008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Parallelogram 235"/>
              <p:cNvSpPr/>
              <p:nvPr/>
            </p:nvSpPr>
            <p:spPr>
              <a:xfrm>
                <a:off x="54864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Parallelogram 236"/>
              <p:cNvSpPr/>
              <p:nvPr/>
            </p:nvSpPr>
            <p:spPr>
              <a:xfrm>
                <a:off x="64008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Parallelogram 237"/>
              <p:cNvSpPr/>
              <p:nvPr/>
            </p:nvSpPr>
            <p:spPr>
              <a:xfrm>
                <a:off x="73152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Parallelogram 238"/>
              <p:cNvSpPr/>
              <p:nvPr/>
            </p:nvSpPr>
            <p:spPr>
              <a:xfrm>
                <a:off x="64008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Parallelogram 239"/>
              <p:cNvSpPr/>
              <p:nvPr/>
            </p:nvSpPr>
            <p:spPr>
              <a:xfrm>
                <a:off x="73152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Parallelogram 240"/>
              <p:cNvSpPr/>
              <p:nvPr/>
            </p:nvSpPr>
            <p:spPr>
              <a:xfrm>
                <a:off x="82296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Parallelogram 241"/>
              <p:cNvSpPr/>
              <p:nvPr/>
            </p:nvSpPr>
            <p:spPr>
              <a:xfrm>
                <a:off x="73152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Parallelogram 242"/>
              <p:cNvSpPr/>
              <p:nvPr/>
            </p:nvSpPr>
            <p:spPr>
              <a:xfrm>
                <a:off x="82296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Parallelogram 243"/>
              <p:cNvSpPr/>
              <p:nvPr/>
            </p:nvSpPr>
            <p:spPr>
              <a:xfrm>
                <a:off x="91440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0" name="TextBox 169"/>
            <p:cNvSpPr txBox="1"/>
            <p:nvPr/>
          </p:nvSpPr>
          <p:spPr>
            <a:xfrm>
              <a:off x="4493526" y="2590800"/>
              <a:ext cx="631082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Time 3</a:t>
              </a:r>
              <a:endParaRPr lang="en-US" sz="2000" dirty="0"/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5102629" y="1752600"/>
              <a:ext cx="2593571" cy="685800"/>
              <a:chOff x="0" y="3429000"/>
              <a:chExt cx="10972800" cy="2743200"/>
            </a:xfrm>
          </p:grpSpPr>
          <p:sp>
            <p:nvSpPr>
              <p:cNvPr id="173" name="Parallelogram 172"/>
              <p:cNvSpPr/>
              <p:nvPr/>
            </p:nvSpPr>
            <p:spPr>
              <a:xfrm>
                <a:off x="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Parallelogram 173"/>
              <p:cNvSpPr/>
              <p:nvPr/>
            </p:nvSpPr>
            <p:spPr>
              <a:xfrm>
                <a:off x="9144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Parallelogram 174"/>
              <p:cNvSpPr/>
              <p:nvPr/>
            </p:nvSpPr>
            <p:spPr>
              <a:xfrm>
                <a:off x="18288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Parallelogram 175"/>
              <p:cNvSpPr/>
              <p:nvPr/>
            </p:nvSpPr>
            <p:spPr>
              <a:xfrm>
                <a:off x="9144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Parallelogram 176"/>
              <p:cNvSpPr/>
              <p:nvPr/>
            </p:nvSpPr>
            <p:spPr>
              <a:xfrm>
                <a:off x="18288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Parallelogram 177"/>
              <p:cNvSpPr/>
              <p:nvPr/>
            </p:nvSpPr>
            <p:spPr>
              <a:xfrm>
                <a:off x="27432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Parallelogram 178"/>
              <p:cNvSpPr/>
              <p:nvPr/>
            </p:nvSpPr>
            <p:spPr>
              <a:xfrm>
                <a:off x="18288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Parallelogram 179"/>
              <p:cNvSpPr/>
              <p:nvPr/>
            </p:nvSpPr>
            <p:spPr>
              <a:xfrm>
                <a:off x="27432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Parallelogram 180"/>
              <p:cNvSpPr/>
              <p:nvPr/>
            </p:nvSpPr>
            <p:spPr>
              <a:xfrm>
                <a:off x="36576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Parallelogram 181"/>
              <p:cNvSpPr/>
              <p:nvPr/>
            </p:nvSpPr>
            <p:spPr>
              <a:xfrm>
                <a:off x="27432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/>
              <p:cNvSpPr/>
              <p:nvPr/>
            </p:nvSpPr>
            <p:spPr>
              <a:xfrm>
                <a:off x="36576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/>
              <p:cNvSpPr/>
              <p:nvPr/>
            </p:nvSpPr>
            <p:spPr>
              <a:xfrm>
                <a:off x="4572000" y="5715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/>
              <p:cNvSpPr/>
              <p:nvPr/>
            </p:nvSpPr>
            <p:spPr>
              <a:xfrm>
                <a:off x="36576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Parallelogram 185"/>
              <p:cNvSpPr/>
              <p:nvPr/>
            </p:nvSpPr>
            <p:spPr>
              <a:xfrm>
                <a:off x="45720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/>
              <p:cNvSpPr/>
              <p:nvPr/>
            </p:nvSpPr>
            <p:spPr>
              <a:xfrm>
                <a:off x="5486400" y="52578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/>
              <p:cNvSpPr/>
              <p:nvPr/>
            </p:nvSpPr>
            <p:spPr>
              <a:xfrm>
                <a:off x="45720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/>
              <p:cNvSpPr/>
              <p:nvPr/>
            </p:nvSpPr>
            <p:spPr>
              <a:xfrm>
                <a:off x="54864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Parallelogram 189"/>
              <p:cNvSpPr/>
              <p:nvPr/>
            </p:nvSpPr>
            <p:spPr>
              <a:xfrm>
                <a:off x="6400800" y="48006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Parallelogram 190"/>
              <p:cNvSpPr/>
              <p:nvPr/>
            </p:nvSpPr>
            <p:spPr>
              <a:xfrm>
                <a:off x="27432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Parallelogram 191"/>
              <p:cNvSpPr/>
              <p:nvPr/>
            </p:nvSpPr>
            <p:spPr>
              <a:xfrm>
                <a:off x="36576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/>
              <p:cNvSpPr/>
              <p:nvPr/>
            </p:nvSpPr>
            <p:spPr>
              <a:xfrm>
                <a:off x="45720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/>
              <p:cNvSpPr/>
              <p:nvPr/>
            </p:nvSpPr>
            <p:spPr>
              <a:xfrm>
                <a:off x="36576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Parallelogram 194"/>
              <p:cNvSpPr/>
              <p:nvPr/>
            </p:nvSpPr>
            <p:spPr>
              <a:xfrm>
                <a:off x="45720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Parallelogram 195"/>
              <p:cNvSpPr/>
              <p:nvPr/>
            </p:nvSpPr>
            <p:spPr>
              <a:xfrm>
                <a:off x="54864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Parallelogram 196"/>
              <p:cNvSpPr/>
              <p:nvPr/>
            </p:nvSpPr>
            <p:spPr>
              <a:xfrm>
                <a:off x="45720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Parallelogram 197"/>
              <p:cNvSpPr/>
              <p:nvPr/>
            </p:nvSpPr>
            <p:spPr>
              <a:xfrm>
                <a:off x="54864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Parallelogram 198"/>
              <p:cNvSpPr/>
              <p:nvPr/>
            </p:nvSpPr>
            <p:spPr>
              <a:xfrm>
                <a:off x="64008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Parallelogram 199"/>
              <p:cNvSpPr/>
              <p:nvPr/>
            </p:nvSpPr>
            <p:spPr>
              <a:xfrm>
                <a:off x="54864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Parallelogram 200"/>
              <p:cNvSpPr/>
              <p:nvPr/>
            </p:nvSpPr>
            <p:spPr>
              <a:xfrm>
                <a:off x="64008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Parallelogram 201"/>
              <p:cNvSpPr/>
              <p:nvPr/>
            </p:nvSpPr>
            <p:spPr>
              <a:xfrm>
                <a:off x="7315200" y="43434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Parallelogram 202"/>
              <p:cNvSpPr/>
              <p:nvPr/>
            </p:nvSpPr>
            <p:spPr>
              <a:xfrm>
                <a:off x="64008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Parallelogram 203"/>
              <p:cNvSpPr/>
              <p:nvPr/>
            </p:nvSpPr>
            <p:spPr>
              <a:xfrm>
                <a:off x="73152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Parallelogram 204"/>
              <p:cNvSpPr/>
              <p:nvPr/>
            </p:nvSpPr>
            <p:spPr>
              <a:xfrm>
                <a:off x="8229600" y="38862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Parallelogram 205"/>
              <p:cNvSpPr/>
              <p:nvPr/>
            </p:nvSpPr>
            <p:spPr>
              <a:xfrm>
                <a:off x="73152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Parallelogram 206"/>
              <p:cNvSpPr/>
              <p:nvPr/>
            </p:nvSpPr>
            <p:spPr>
              <a:xfrm>
                <a:off x="82296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Parallelogram 207"/>
              <p:cNvSpPr/>
              <p:nvPr/>
            </p:nvSpPr>
            <p:spPr>
              <a:xfrm>
                <a:off x="9144000" y="3429000"/>
                <a:ext cx="1828800" cy="457200"/>
              </a:xfrm>
              <a:prstGeom prst="parallelogram">
                <a:avLst>
                  <a:gd name="adj" fmla="val 19761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4485059" y="1828800"/>
              <a:ext cx="631082" cy="300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Time 4</a:t>
              </a:r>
              <a:endParaRPr lang="en-US" sz="2000" dirty="0"/>
            </a:p>
          </p:txBody>
        </p:sp>
      </p:grpSp>
      <p:sp>
        <p:nvSpPr>
          <p:cNvPr id="161" name="Content Placeholder 2"/>
          <p:cNvSpPr txBox="1">
            <a:spLocks/>
          </p:cNvSpPr>
          <p:nvPr/>
        </p:nvSpPr>
        <p:spPr>
          <a:xfrm>
            <a:off x="4953000" y="1828800"/>
            <a:ext cx="38862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Maximum acceleration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Maximum speed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481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Effect of Increasing Static Buffer Size</a:t>
            </a:r>
            <a:endParaRPr lang="en-US" sz="3600" dirty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23669"/>
              </p:ext>
            </p:extLst>
          </p:nvPr>
        </p:nvGraphicFramePr>
        <p:xfrm>
          <a:off x="1828800" y="1600200"/>
          <a:ext cx="5715000" cy="4463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" name="Acrobat Document" r:id="rId3" imgW="6262560" imgH="4888440" progId="AcroExch.Document.7">
                  <p:embed/>
                </p:oleObj>
              </mc:Choice>
              <mc:Fallback>
                <p:oleObj name="Acrobat Document" r:id="rId3" imgW="6262560" imgH="48884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00200"/>
                        <a:ext cx="5715000" cy="4463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17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28600"/>
            <a:ext cx="87630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Possible </a:t>
            </a:r>
            <a:r>
              <a:rPr lang="en-US" sz="3600" dirty="0"/>
              <a:t>S</a:t>
            </a:r>
            <a:r>
              <a:rPr lang="en-US" sz="3600" dirty="0" smtClean="0"/>
              <a:t>olution to Traffic Congestion!</a:t>
            </a:r>
            <a:endParaRPr lang="en-US" sz="3600" dirty="0"/>
          </a:p>
        </p:txBody>
      </p:sp>
      <p:pic>
        <p:nvPicPr>
          <p:cNvPr id="4" name="fcfs-insanity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0" y="1466850"/>
            <a:ext cx="4686300" cy="4686300"/>
          </a:xfrm>
        </p:spPr>
      </p:pic>
    </p:spTree>
    <p:extLst>
      <p:ext uri="{BB962C8B-B14F-4D97-AF65-F5344CB8AC3E}">
        <p14:creationId xmlns:p14="http://schemas.microsoft.com/office/powerpoint/2010/main" val="19212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Realistic Simulation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534400" cy="1752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In summary, the use of realistic simulation parameters decrease the performance of the protocol greatly.</a:t>
            </a:r>
          </a:p>
          <a:p>
            <a:r>
              <a:rPr lang="en-US" sz="2400" dirty="0"/>
              <a:t>Need to find ways to account for the larger buffer sizes and poorer vehicle’s performance.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-16933" y="2819400"/>
            <a:ext cx="4823161" cy="36185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824960"/>
              </p:ext>
            </p:extLst>
          </p:nvPr>
        </p:nvGraphicFramePr>
        <p:xfrm>
          <a:off x="4783667" y="3200400"/>
          <a:ext cx="3733800" cy="291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26" name="Acrobat Document" r:id="rId4" imgW="6262560" imgH="4888440" progId="AcroExch.Document.7">
                  <p:embed/>
                </p:oleObj>
              </mc:Choice>
              <mc:Fallback>
                <p:oleObj name="Acrobat Document" r:id="rId4" imgW="6262560" imgH="48884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667" y="3200400"/>
                        <a:ext cx="3733800" cy="2915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411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752600"/>
            <a:ext cx="8153400" cy="43735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 introduction to AIM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platform for evaluating the AIM protocol using real autonomous vehicles.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Identify factors that affect the efficiency of AIM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Methods for improving the throughput of AIM.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3733800"/>
            <a:ext cx="8153400" cy="533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7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Traffic Congestion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4724400" cy="422116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raffic congestion can still occur even in AIM.</a:t>
            </a:r>
          </a:p>
          <a:p>
            <a:r>
              <a:rPr lang="en-US" sz="2800" dirty="0" smtClean="0"/>
              <a:t>Every intersection control mechanism has a maximum throughput</a:t>
            </a:r>
          </a:p>
          <a:p>
            <a:pPr lvl="1"/>
            <a:r>
              <a:rPr lang="en-US" sz="2400" dirty="0" smtClean="0"/>
              <a:t>If traffic level &gt; maximum throughput, traffic congestion occurs</a:t>
            </a:r>
          </a:p>
          <a:p>
            <a:r>
              <a:rPr lang="en-US" sz="2800" dirty="0" smtClean="0"/>
              <a:t>How can we increase the maximum throughput of FCFS?</a:t>
            </a:r>
          </a:p>
        </p:txBody>
      </p:sp>
      <p:pic>
        <p:nvPicPr>
          <p:cNvPr id="26626" name="Picture 2" descr="C:\Users\chiu\Desktop\Screen shot 2010-05-07 at 10.58.08 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5105400" y="1981200"/>
            <a:ext cx="3643582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407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Little’s Law: </a:t>
            </a:r>
            <a:r>
              <a:rPr lang="en-US" dirty="0">
                <a:solidFill>
                  <a:srgbClr val="FF0000"/>
                </a:solidFill>
              </a:rPr>
              <a:t>N = </a:t>
            </a:r>
            <a:r>
              <a:rPr lang="en-US" dirty="0" err="1">
                <a:solidFill>
                  <a:srgbClr val="FF0000"/>
                </a:solidFill>
              </a:rPr>
              <a:t>λ</a:t>
            </a:r>
            <a:r>
              <a:rPr lang="en-US" dirty="0">
                <a:solidFill>
                  <a:srgbClr val="FF0000"/>
                </a:solidFill>
              </a:rPr>
              <a:t> 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5105400" cy="47244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/>
              <a:t> is the average number of vehicles </a:t>
            </a:r>
            <a:r>
              <a:rPr lang="en-US" sz="2400" i="1" dirty="0" smtClean="0"/>
              <a:t>inside</a:t>
            </a:r>
            <a:r>
              <a:rPr lang="en-US" sz="2400" dirty="0" smtClean="0"/>
              <a:t> the intersection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is the average time a vehicle spends in the intersection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λ</a:t>
            </a:r>
            <a:r>
              <a:rPr lang="en-US" sz="2400" dirty="0" smtClean="0"/>
              <a:t> is the average arrival (entrance) rate of the vehicles at the intersection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λ</a:t>
            </a:r>
            <a:r>
              <a:rPr lang="en-US" sz="2400" dirty="0" smtClean="0"/>
              <a:t> is also the throughput of the intersection</a:t>
            </a:r>
            <a:endParaRPr lang="en-US" sz="2400" dirty="0"/>
          </a:p>
        </p:txBody>
      </p:sp>
      <p:pic>
        <p:nvPicPr>
          <p:cNvPr id="7" name="Picture 2" descr="C:\Users\chiu\Desktop\Screen shot 2010-05-07 at 10.58.08 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5257800" y="1981200"/>
            <a:ext cx="3643582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046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Maximum Throughput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9530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maximum throughput an intersection can sustain is the maximum of λ</a:t>
            </a:r>
          </a:p>
          <a:p>
            <a:endParaRPr lang="en-US" sz="2400" dirty="0" smtClean="0"/>
          </a:p>
          <a:p>
            <a:endParaRPr lang="en-US" sz="2400" dirty="0"/>
          </a:p>
          <a:p>
            <a:pPr algn="ctr">
              <a:buNone/>
            </a:pPr>
            <a:endParaRPr lang="en-US" sz="1600" dirty="0" smtClean="0"/>
          </a:p>
          <a:p>
            <a:r>
              <a:rPr lang="en-US" sz="2400" dirty="0" smtClean="0"/>
              <a:t>The maximum of N = maximum number of vehicles coexist in the intersection.</a:t>
            </a:r>
          </a:p>
          <a:p>
            <a:r>
              <a:rPr lang="en-US" sz="2400" dirty="0" smtClean="0"/>
              <a:t>The minimum of T = minimum average time a vehicles spend in the intersection</a:t>
            </a:r>
          </a:p>
        </p:txBody>
      </p:sp>
      <p:pic>
        <p:nvPicPr>
          <p:cNvPr id="23554" name="Picture 2" descr="C:\Users\chiu\Desktop\Screen shot 2010-05-07 at 10.21.01 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362200"/>
            <a:ext cx="3512238" cy="35052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178774"/>
              </p:ext>
            </p:extLst>
          </p:nvPr>
        </p:nvGraphicFramePr>
        <p:xfrm>
          <a:off x="1360488" y="2713038"/>
          <a:ext cx="2352675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48" name="Equation" r:id="rId4" imgW="990600" imgH="520700" progId="Equation.3">
                  <p:embed/>
                </p:oleObj>
              </mc:Choice>
              <mc:Fallback>
                <p:oleObj name="Equation" r:id="rId4" imgW="9906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2713038"/>
                        <a:ext cx="2352675" cy="1239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73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Increasing the Maximum Throughput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5486400" cy="4876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To increase the maximum throughput:</a:t>
            </a:r>
          </a:p>
          <a:p>
            <a:pPr lvl="1"/>
            <a:r>
              <a:rPr lang="en-US" sz="2000" dirty="0"/>
              <a:t>i</a:t>
            </a:r>
            <a:r>
              <a:rPr lang="en-US" sz="2000" dirty="0" smtClean="0"/>
              <a:t>ncrease </a:t>
            </a:r>
            <a:r>
              <a:rPr lang="en-US" sz="2000" dirty="0"/>
              <a:t>t</a:t>
            </a:r>
            <a:r>
              <a:rPr lang="en-US" sz="2000" dirty="0" smtClean="0"/>
              <a:t>he maximum of N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ecrease the minimum of T</a:t>
            </a:r>
          </a:p>
          <a:p>
            <a:r>
              <a:rPr lang="en-US" sz="2400" dirty="0" smtClean="0"/>
              <a:t>It is hard to increase the maximum of N</a:t>
            </a:r>
          </a:p>
          <a:p>
            <a:pPr lvl="1"/>
            <a:r>
              <a:rPr lang="en-US" sz="2000" dirty="0" smtClean="0"/>
              <a:t>area of intersection / min. size of vehicles</a:t>
            </a:r>
          </a:p>
          <a:p>
            <a:pPr lvl="1"/>
            <a:r>
              <a:rPr lang="en-US" sz="2000" dirty="0" smtClean="0"/>
              <a:t>can’t push too many vehicles into the intersection at the same time</a:t>
            </a:r>
          </a:p>
          <a:p>
            <a:r>
              <a:rPr lang="en-US" sz="2400" dirty="0" smtClean="0"/>
              <a:t>But there is a lot of room for reducing the minimum of T.</a:t>
            </a:r>
          </a:p>
          <a:p>
            <a:pPr lvl="1"/>
            <a:r>
              <a:rPr lang="en-US" sz="2000" dirty="0"/>
              <a:t>b</a:t>
            </a:r>
            <a:r>
              <a:rPr lang="en-US" sz="2000" dirty="0" smtClean="0"/>
              <a:t>y increasing the speed of the vehicles, vehicles will spend less time in the intersection</a:t>
            </a:r>
          </a:p>
          <a:p>
            <a:pPr lvl="1"/>
            <a:r>
              <a:rPr lang="en-US" sz="2000" dirty="0" smtClean="0"/>
              <a:t>The theoretical limit is the speed of light.</a:t>
            </a:r>
          </a:p>
        </p:txBody>
      </p:sp>
      <p:pic>
        <p:nvPicPr>
          <p:cNvPr id="23554" name="Picture 2" descr="C:\Users\chiu\Desktop\Screen shot 2010-05-07 at 10.21.01 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590800"/>
            <a:ext cx="3512238" cy="3505200"/>
          </a:xfrm>
          <a:prstGeom prst="rect">
            <a:avLst/>
          </a:prstGeom>
          <a:noFill/>
        </p:spPr>
      </p:pic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5943600" y="1219200"/>
          <a:ext cx="2413000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72" name="Equation" r:id="rId4" imgW="1015920" imgH="533160" progId="Equation.3">
                  <p:embed/>
                </p:oleObj>
              </mc:Choice>
              <mc:Fallback>
                <p:oleObj name="Equation" r:id="rId4" imgW="101592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219200"/>
                        <a:ext cx="2413000" cy="127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381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To Reduce </a:t>
            </a:r>
            <a:r>
              <a:rPr lang="en-US" dirty="0"/>
              <a:t>T</a:t>
            </a:r>
            <a:r>
              <a:rPr lang="en-US" dirty="0" smtClean="0"/>
              <a:t>raversal Time…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5410200" cy="49530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000" dirty="0"/>
              <a:t>The speed of a vehicle depends on: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initial velocity when the vehicle enters the </a:t>
            </a:r>
            <a:r>
              <a:rPr lang="en-US" sz="2400" dirty="0" smtClean="0"/>
              <a:t>intersection.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acceleration in the </a:t>
            </a:r>
            <a:r>
              <a:rPr lang="en-US" sz="2400" dirty="0" smtClean="0"/>
              <a:t>intersection.</a:t>
            </a:r>
          </a:p>
          <a:p>
            <a:pPr>
              <a:lnSpc>
                <a:spcPct val="110000"/>
              </a:lnSpc>
            </a:pPr>
            <a:r>
              <a:rPr lang="en-US" sz="3000" dirty="0" smtClean="0"/>
              <a:t>To reduce traversal time…</a:t>
            </a:r>
          </a:p>
          <a:p>
            <a:pPr lvl="1">
              <a:lnSpc>
                <a:spcPct val="110000"/>
              </a:lnSpc>
            </a:pPr>
            <a:r>
              <a:rPr lang="en-US" sz="2600" dirty="0" smtClean="0"/>
              <a:t>Increase the arrival velocity</a:t>
            </a:r>
          </a:p>
          <a:p>
            <a:pPr lvl="1">
              <a:lnSpc>
                <a:spcPct val="110000"/>
              </a:lnSpc>
            </a:pPr>
            <a:r>
              <a:rPr lang="en-US" sz="2600" dirty="0" smtClean="0"/>
              <a:t>Increase the acceleration</a:t>
            </a:r>
          </a:p>
          <a:p>
            <a:pPr>
              <a:lnSpc>
                <a:spcPct val="110000"/>
              </a:lnSpc>
            </a:pPr>
            <a:r>
              <a:rPr lang="en-US" sz="3000" dirty="0" smtClean="0"/>
              <a:t>Two predictions: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</a:t>
            </a:r>
            <a:r>
              <a:rPr lang="en-US" sz="2400" dirty="0" smtClean="0"/>
              <a:t>reventing vehicles from stopping before entering an intersection can increase the throughput.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I</a:t>
            </a:r>
            <a:r>
              <a:rPr lang="en-US" sz="2400" dirty="0" smtClean="0"/>
              <a:t>ncreasing the acceleration can increase the throughput.</a:t>
            </a:r>
            <a:endParaRPr lang="en-US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5486400" y="2362200"/>
            <a:ext cx="3352800" cy="3124200"/>
            <a:chOff x="5486400" y="3124200"/>
            <a:chExt cx="3352800" cy="3124200"/>
          </a:xfrm>
        </p:grpSpPr>
        <p:grpSp>
          <p:nvGrpSpPr>
            <p:cNvPr id="22" name="Group 21"/>
            <p:cNvGrpSpPr/>
            <p:nvPr/>
          </p:nvGrpSpPr>
          <p:grpSpPr>
            <a:xfrm>
              <a:off x="5486400" y="3124200"/>
              <a:ext cx="3352800" cy="3124200"/>
              <a:chOff x="5638800" y="2971800"/>
              <a:chExt cx="2895600" cy="27432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638800" y="2971800"/>
                <a:ext cx="990600" cy="914400"/>
              </a:xfrm>
              <a:prstGeom prst="rect">
                <a:avLst/>
              </a:prstGeom>
              <a:solidFill>
                <a:srgbClr val="008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543800" y="2971800"/>
                <a:ext cx="990600" cy="914400"/>
              </a:xfrm>
              <a:prstGeom prst="rect">
                <a:avLst/>
              </a:prstGeom>
              <a:solidFill>
                <a:srgbClr val="008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638800" y="4800600"/>
                <a:ext cx="990600" cy="914400"/>
              </a:xfrm>
              <a:prstGeom prst="rect">
                <a:avLst/>
              </a:prstGeom>
              <a:solidFill>
                <a:srgbClr val="008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543800" y="4800600"/>
                <a:ext cx="990600" cy="914400"/>
              </a:xfrm>
              <a:prstGeom prst="rect">
                <a:avLst/>
              </a:prstGeom>
              <a:solidFill>
                <a:srgbClr val="008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638800" y="3886200"/>
                <a:ext cx="990600" cy="914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543800" y="3886200"/>
                <a:ext cx="990600" cy="914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629400" y="2971800"/>
                <a:ext cx="914400" cy="2743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3" idx="0"/>
              </p:cNvCxnSpPr>
              <p:nvPr/>
            </p:nvCxnSpPr>
            <p:spPr>
              <a:xfrm rot="16200000" flipH="1">
                <a:off x="6629400" y="3429000"/>
                <a:ext cx="914400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6200000" flipH="1">
                <a:off x="6629400" y="5257800"/>
                <a:ext cx="914400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1"/>
                <a:endCxn id="33" idx="1"/>
              </p:cNvCxnSpPr>
              <p:nvPr/>
            </p:nvCxnSpPr>
            <p:spPr>
              <a:xfrm>
                <a:off x="5638800" y="4343400"/>
                <a:ext cx="990600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endCxn id="32" idx="3"/>
              </p:cNvCxnSpPr>
              <p:nvPr/>
            </p:nvCxnSpPr>
            <p:spPr>
              <a:xfrm>
                <a:off x="7543800" y="4343400"/>
                <a:ext cx="990600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3" idx="1"/>
              </p:cNvCxnSpPr>
              <p:nvPr/>
            </p:nvCxnSpPr>
            <p:spPr>
              <a:xfrm rot="10800000" flipV="1">
                <a:off x="6629400" y="4343400"/>
                <a:ext cx="0" cy="4572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0800000" flipV="1">
                <a:off x="7543800" y="3886200"/>
                <a:ext cx="0" cy="4572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0800000">
                <a:off x="7086600" y="4800600"/>
                <a:ext cx="4572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10800000">
                <a:off x="6629400" y="3886200"/>
                <a:ext cx="4572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Bent Arrow 22"/>
            <p:cNvSpPr/>
            <p:nvPr/>
          </p:nvSpPr>
          <p:spPr>
            <a:xfrm rot="5400000" flipH="1">
              <a:off x="6070092" y="3531108"/>
              <a:ext cx="1423416" cy="1524000"/>
            </a:xfrm>
            <a:prstGeom prst="bentArrow">
              <a:avLst>
                <a:gd name="adj1" fmla="val 7763"/>
                <a:gd name="adj2" fmla="val 9438"/>
                <a:gd name="adj3" fmla="val 15180"/>
                <a:gd name="adj4" fmla="val 4375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 rot="19031772">
              <a:off x="6985533" y="4593428"/>
              <a:ext cx="506935" cy="349776"/>
              <a:chOff x="6781803" y="1904999"/>
              <a:chExt cx="609600" cy="381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781803" y="1904999"/>
                <a:ext cx="609600" cy="381000"/>
              </a:xfrm>
              <a:prstGeom prst="round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</a:endParaRPr>
              </a:p>
            </p:txBody>
          </p:sp>
          <p:pic>
            <p:nvPicPr>
              <p:cNvPr id="26" name="Picture 3" descr="C:\Users\chiu\AppData\Local\Temp\VMwareDnD\4ccfe3f0\car.gif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858000" y="1981200"/>
                <a:ext cx="429768" cy="2286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338128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Prevent Stopping Before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1752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Method 1: Obtain an accurate estimation of the arrival time and arrival velocity.</a:t>
            </a:r>
          </a:p>
          <a:p>
            <a:pPr lvl="1"/>
            <a:r>
              <a:rPr lang="en-US" sz="2000" dirty="0" smtClean="0"/>
              <a:t>Poor estimation → unable to reach the intersection at the arrival time and the arrival velocity → cancel the reservation at the last moment before entering the intersection → stop before intersection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2628900" y="3581400"/>
            <a:ext cx="3657600" cy="2743200"/>
            <a:chOff x="2286000" y="2514600"/>
            <a:chExt cx="3657600" cy="2743200"/>
          </a:xfrm>
        </p:grpSpPr>
        <p:sp>
          <p:nvSpPr>
            <p:cNvPr id="8" name="Rectangle 7"/>
            <p:cNvSpPr/>
            <p:nvPr/>
          </p:nvSpPr>
          <p:spPr>
            <a:xfrm>
              <a:off x="2286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6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86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57600" y="2514600"/>
              <a:ext cx="914400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0"/>
            </p:cNvCxnSpPr>
            <p:nvPr/>
          </p:nvCxnSpPr>
          <p:spPr>
            <a:xfrm rot="16200000" flipH="1">
              <a:off x="3657600" y="29718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3657600" y="48006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1"/>
            </p:cNvCxnSpPr>
            <p:nvPr/>
          </p:nvCxnSpPr>
          <p:spPr>
            <a:xfrm>
              <a:off x="2286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72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1"/>
            </p:cNvCxnSpPr>
            <p:nvPr/>
          </p:nvCxnSpPr>
          <p:spPr>
            <a:xfrm rot="10800000" flipV="1">
              <a:off x="3657600" y="38862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 flipV="1">
              <a:off x="4572000" y="34290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4114800" y="43434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657600" y="34290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1300" y="5029200"/>
            <a:ext cx="609600" cy="324255"/>
          </a:xfrm>
          <a:prstGeom prst="rect">
            <a:avLst/>
          </a:prstGeom>
          <a:noFill/>
        </p:spPr>
      </p:pic>
      <p:sp>
        <p:nvSpPr>
          <p:cNvPr id="24" name="Rounded Rectangular Callout 23"/>
          <p:cNvSpPr/>
          <p:nvPr/>
        </p:nvSpPr>
        <p:spPr>
          <a:xfrm>
            <a:off x="190500" y="3733800"/>
            <a:ext cx="2362200" cy="794719"/>
          </a:xfrm>
          <a:prstGeom prst="wedgeRoundRectCallout">
            <a:avLst>
              <a:gd name="adj1" fmla="val 61134"/>
              <a:gd name="adj2" fmla="val 11353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I‘m </a:t>
            </a:r>
            <a:r>
              <a:rPr lang="en-US" i="1" dirty="0" smtClean="0">
                <a:solidFill>
                  <a:schemeClr val="tx1"/>
                </a:solidFill>
              </a:rPr>
              <a:t>late</a:t>
            </a:r>
            <a:r>
              <a:rPr lang="en-US" dirty="0" smtClean="0">
                <a:solidFill>
                  <a:schemeClr val="tx1"/>
                </a:solidFill>
              </a:rPr>
              <a:t> and/or unable to get up to speed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6553200" y="3657600"/>
            <a:ext cx="2133600" cy="870919"/>
          </a:xfrm>
          <a:prstGeom prst="wedgeRoundRectCallout">
            <a:avLst>
              <a:gd name="adj1" fmla="val -143298"/>
              <a:gd name="adj2" fmla="val 964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You should have cancelled the reservation earlier.</a:t>
            </a:r>
          </a:p>
        </p:txBody>
      </p:sp>
    </p:spTree>
    <p:extLst>
      <p:ext uri="{BB962C8B-B14F-4D97-AF65-F5344CB8AC3E}">
        <p14:creationId xmlns:p14="http://schemas.microsoft.com/office/powerpoint/2010/main" val="96856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Prevent Stopping Before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Method 2: Cancel reservation if the vehicle knows that it can’t arrive at the intersection at the given time and the given velocity.</a:t>
            </a:r>
          </a:p>
          <a:p>
            <a:pPr lvl="1"/>
            <a:r>
              <a:rPr lang="en-US" sz="2000" dirty="0" smtClean="0"/>
              <a:t>Early cancellation→ can submit a new request as soon as possible</a:t>
            </a:r>
          </a:p>
          <a:p>
            <a:pPr lvl="1"/>
            <a:r>
              <a:rPr lang="en-US" sz="2000" dirty="0" smtClean="0"/>
              <a:t>Early cancellation→ free up space-time tiles in the intersections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grpSp>
        <p:nvGrpSpPr>
          <p:cNvPr id="4" name="Group 6"/>
          <p:cNvGrpSpPr/>
          <p:nvPr/>
        </p:nvGrpSpPr>
        <p:grpSpPr>
          <a:xfrm>
            <a:off x="2628900" y="3486090"/>
            <a:ext cx="3657600" cy="2743200"/>
            <a:chOff x="2286000" y="2514600"/>
            <a:chExt cx="3657600" cy="2743200"/>
          </a:xfrm>
        </p:grpSpPr>
        <p:sp>
          <p:nvSpPr>
            <p:cNvPr id="8" name="Rectangle 7"/>
            <p:cNvSpPr/>
            <p:nvPr/>
          </p:nvSpPr>
          <p:spPr>
            <a:xfrm>
              <a:off x="2286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6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86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57600" y="2514600"/>
              <a:ext cx="914400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0"/>
            </p:cNvCxnSpPr>
            <p:nvPr/>
          </p:nvCxnSpPr>
          <p:spPr>
            <a:xfrm rot="16200000" flipH="1">
              <a:off x="3657600" y="29718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3657600" y="48006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1"/>
            </p:cNvCxnSpPr>
            <p:nvPr/>
          </p:nvCxnSpPr>
          <p:spPr>
            <a:xfrm>
              <a:off x="2286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72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1"/>
            </p:cNvCxnSpPr>
            <p:nvPr/>
          </p:nvCxnSpPr>
          <p:spPr>
            <a:xfrm rot="10800000" flipV="1">
              <a:off x="3657600" y="38862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 flipV="1">
              <a:off x="4572000" y="34290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4114800" y="43434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657600" y="34290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1300" y="4933890"/>
            <a:ext cx="609600" cy="324255"/>
          </a:xfrm>
          <a:prstGeom prst="rect">
            <a:avLst/>
          </a:prstGeom>
          <a:noFill/>
        </p:spPr>
      </p:pic>
      <p:sp>
        <p:nvSpPr>
          <p:cNvPr id="24" name="Rounded Rectangular Callout 23"/>
          <p:cNvSpPr/>
          <p:nvPr/>
        </p:nvSpPr>
        <p:spPr>
          <a:xfrm>
            <a:off x="876300" y="3638490"/>
            <a:ext cx="1295400" cy="794719"/>
          </a:xfrm>
          <a:prstGeom prst="wedgeRoundRectCallout">
            <a:avLst>
              <a:gd name="adj1" fmla="val 94194"/>
              <a:gd name="adj2" fmla="val 1091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No, I can’t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6553200" y="3429000"/>
            <a:ext cx="2133600" cy="933510"/>
          </a:xfrm>
          <a:prstGeom prst="wedgeRoundRectCallout">
            <a:avLst>
              <a:gd name="adj1" fmla="val -146473"/>
              <a:gd name="adj2" fmla="val 1139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Can you arrive at time t</a:t>
            </a:r>
            <a:r>
              <a:rPr lang="en-US" baseline="-25000" dirty="0" smtClean="0">
                <a:solidFill>
                  <a:schemeClr val="tx1"/>
                </a:solidFill>
              </a:rPr>
              <a:t>end</a:t>
            </a:r>
            <a:r>
              <a:rPr lang="en-US" dirty="0" smtClean="0">
                <a:solidFill>
                  <a:schemeClr val="tx1"/>
                </a:solidFill>
              </a:rPr>
              <a:t> and at velocity v</a:t>
            </a:r>
            <a:r>
              <a:rPr lang="en-US" baseline="-25000" dirty="0" smtClean="0">
                <a:solidFill>
                  <a:schemeClr val="tx1"/>
                </a:solidFill>
              </a:rPr>
              <a:t>end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baseline="-25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1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 1</a:t>
            </a:r>
            <a:r>
              <a:rPr lang="en-US" dirty="0"/>
              <a:t>: B</a:t>
            </a:r>
            <a:r>
              <a:rPr lang="en-US" dirty="0" smtClean="0"/>
              <a:t>etter Estimation of Arrival Time and Arrival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2057400"/>
          </a:xfrm>
        </p:spPr>
        <p:txBody>
          <a:bodyPr>
            <a:normAutofit/>
          </a:bodyPr>
          <a:lstStyle/>
          <a:p>
            <a:r>
              <a:rPr lang="en-US" sz="2600" dirty="0"/>
              <a:t>M</a:t>
            </a:r>
            <a:r>
              <a:rPr lang="en-US" sz="2600" dirty="0" smtClean="0"/>
              <a:t>ake sure that the proposed arrival time and velocity is achievable.</a:t>
            </a:r>
          </a:p>
          <a:p>
            <a:pPr lvl="1"/>
            <a:r>
              <a:rPr lang="en-US" sz="2200" dirty="0" smtClean="0"/>
              <a:t>i.e., there exists a sequence of control signals such that the vehicle, if follows the control signals correctly, will reach the intersection at the arrival time and velocity.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39624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3429000"/>
            <a:ext cx="5257800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Formulate the estimation task as a </a:t>
            </a:r>
            <a:r>
              <a:rPr kumimoji="0" 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multi-objective</a:t>
            </a: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optimization problem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400" dirty="0"/>
              <a:t>A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all possible sequences of control signals, find one such that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arrival velocity v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the highest, and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arrival time t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the smallest.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34000" y="3810000"/>
            <a:ext cx="3657600" cy="2743200"/>
            <a:chOff x="2286000" y="2514600"/>
            <a:chExt cx="3657600" cy="2743200"/>
          </a:xfrm>
        </p:grpSpPr>
        <p:sp>
          <p:nvSpPr>
            <p:cNvPr id="11" name="Rectangle 10"/>
            <p:cNvSpPr/>
            <p:nvPr/>
          </p:nvSpPr>
          <p:spPr>
            <a:xfrm>
              <a:off x="2286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2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72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86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72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57600" y="2514600"/>
              <a:ext cx="914400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0"/>
            </p:cNvCxnSpPr>
            <p:nvPr/>
          </p:nvCxnSpPr>
          <p:spPr>
            <a:xfrm rot="16200000" flipH="1">
              <a:off x="3657600" y="29718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3657600" y="48006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7" idx="1"/>
            </p:cNvCxnSpPr>
            <p:nvPr/>
          </p:nvCxnSpPr>
          <p:spPr>
            <a:xfrm>
              <a:off x="2286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572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7" idx="1"/>
            </p:cNvCxnSpPr>
            <p:nvPr/>
          </p:nvCxnSpPr>
          <p:spPr>
            <a:xfrm rot="10800000" flipV="1">
              <a:off x="3657600" y="38862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800000" flipV="1">
              <a:off x="4572000" y="34290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4114800" y="43434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0800000">
              <a:off x="3657600" y="34290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6400" y="5257800"/>
            <a:ext cx="609600" cy="324255"/>
          </a:xfrm>
          <a:prstGeom prst="rect">
            <a:avLst/>
          </a:prstGeom>
          <a:noFill/>
        </p:spPr>
      </p:pic>
      <p:sp>
        <p:nvSpPr>
          <p:cNvPr id="27" name="Rounded Rectangular Callout 26"/>
          <p:cNvSpPr/>
          <p:nvPr/>
        </p:nvSpPr>
        <p:spPr>
          <a:xfrm>
            <a:off x="5486400" y="3505200"/>
            <a:ext cx="1981200" cy="870919"/>
          </a:xfrm>
          <a:prstGeom prst="wedgeRoundRectCallout">
            <a:avLst>
              <a:gd name="adj1" fmla="val -31969"/>
              <a:gd name="adj2" fmla="val 150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I’m </a:t>
            </a:r>
            <a:r>
              <a:rPr lang="en-US" i="1" dirty="0" smtClean="0">
                <a:solidFill>
                  <a:schemeClr val="tx1"/>
                </a:solidFill>
              </a:rPr>
              <a:t>confident</a:t>
            </a:r>
            <a:r>
              <a:rPr lang="en-US" dirty="0" smtClean="0">
                <a:solidFill>
                  <a:schemeClr val="tx1"/>
                </a:solidFill>
              </a:rPr>
              <a:t> I can arrive at time t and at velocity v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97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62484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Autonomous Intersection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6477000" cy="5638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Fully autonomous vehicles are technologically feasible with current technology</a:t>
            </a:r>
          </a:p>
          <a:p>
            <a:pPr lvl="1"/>
            <a:r>
              <a:rPr lang="en-US" sz="2000" dirty="0" smtClean="0"/>
              <a:t>the 2007 DARPA Urban Challenge</a:t>
            </a:r>
          </a:p>
          <a:p>
            <a:pPr lvl="1"/>
            <a:r>
              <a:rPr lang="en-US" sz="2000" dirty="0"/>
              <a:t>f</a:t>
            </a:r>
            <a:r>
              <a:rPr lang="en-US" sz="2000" dirty="0" smtClean="0"/>
              <a:t>or sale within 5-20 years</a:t>
            </a:r>
            <a:endParaRPr lang="en-US" sz="2000" dirty="0"/>
          </a:p>
          <a:p>
            <a:r>
              <a:rPr lang="en-US" sz="2400" dirty="0" smtClean="0"/>
              <a:t>But today’s transportation infrastructure are designed for human drivers only</a:t>
            </a:r>
          </a:p>
          <a:p>
            <a:pPr lvl="1"/>
            <a:r>
              <a:rPr lang="en-US" sz="2000" dirty="0" smtClean="0"/>
              <a:t>Fail to utilize the full capacity of autonomous driving systems.</a:t>
            </a:r>
          </a:p>
          <a:p>
            <a:r>
              <a:rPr lang="en-US" sz="2400" dirty="0" smtClean="0"/>
              <a:t>Autonomous Intersection Management (AIM)</a:t>
            </a:r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roposed by </a:t>
            </a:r>
            <a:r>
              <a:rPr lang="en-US" sz="2000" dirty="0" err="1" smtClean="0"/>
              <a:t>Dresner</a:t>
            </a:r>
            <a:r>
              <a:rPr lang="en-US" sz="2000" dirty="0" smtClean="0"/>
              <a:t> and Stone (2008)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uch more efficient than stop signs and traffic lights</a:t>
            </a:r>
          </a:p>
          <a:p>
            <a:r>
              <a:rPr lang="en-US" sz="2400" dirty="0" smtClean="0"/>
              <a:t>Our goals:</a:t>
            </a:r>
          </a:p>
          <a:p>
            <a:pPr lvl="1"/>
            <a:r>
              <a:rPr lang="en-US" sz="2000" dirty="0" smtClean="0"/>
              <a:t>Realistically evaluate the protocol with real autonomous vehicles</a:t>
            </a:r>
          </a:p>
          <a:p>
            <a:pPr lvl="1"/>
            <a:r>
              <a:rPr lang="en-US" sz="2000" dirty="0" smtClean="0"/>
              <a:t>Improve the efficiency of the protocol.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17412" name="Picture 4" descr="C:\Users\chiu\Desktop\uc_logo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457200"/>
            <a:ext cx="1752600" cy="1345997"/>
          </a:xfrm>
          <a:prstGeom prst="rect">
            <a:avLst/>
          </a:prstGeom>
          <a:noFill/>
        </p:spPr>
      </p:pic>
      <p:pic>
        <p:nvPicPr>
          <p:cNvPr id="17413" name="Picture 5" descr="C:\Users\chiu\Desktop\036_1099_intersection_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1981200"/>
            <a:ext cx="2362200" cy="1979879"/>
          </a:xfrm>
          <a:prstGeom prst="rect">
            <a:avLst/>
          </a:prstGeom>
          <a:noFill/>
        </p:spPr>
      </p:pic>
      <p:pic>
        <p:nvPicPr>
          <p:cNvPr id="9" name="Picture 8" descr="Intersection-Phenomena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191000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Sequence of Control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5791200" cy="266700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For velocity-based controllers</a:t>
            </a:r>
          </a:p>
          <a:p>
            <a:pPr lvl="1"/>
            <a:r>
              <a:rPr lang="en-US" sz="2400" dirty="0" smtClean="0"/>
              <a:t>velocity schedule v(·) - the velocity of the vehicle at any time in [t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t</a:t>
            </a:r>
            <a:r>
              <a:rPr lang="en-US" sz="2400" baseline="-25000" dirty="0" smtClean="0"/>
              <a:t>end</a:t>
            </a:r>
            <a:r>
              <a:rPr lang="en-US" sz="2400" dirty="0" smtClean="0"/>
              <a:t>]</a:t>
            </a:r>
          </a:p>
          <a:p>
            <a:r>
              <a:rPr lang="en-US" sz="2800" dirty="0" smtClean="0"/>
              <a:t>For acceleration-based controllers</a:t>
            </a:r>
          </a:p>
          <a:p>
            <a:pPr lvl="1"/>
            <a:r>
              <a:rPr lang="en-US" sz="2400" dirty="0" smtClean="0"/>
              <a:t>acceleration schedule a(·) - the acceleration of the vehicle at any time in [t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t</a:t>
            </a:r>
            <a:r>
              <a:rPr lang="en-US" sz="2400" baseline="-25000" dirty="0" smtClean="0"/>
              <a:t>end</a:t>
            </a:r>
            <a:r>
              <a:rPr lang="en-US" sz="2400" dirty="0" smtClean="0"/>
              <a:t>]</a:t>
            </a:r>
          </a:p>
          <a:p>
            <a:r>
              <a:rPr lang="en-US" sz="2800" dirty="0" smtClean="0"/>
              <a:t>If a(·) is a piece-wise linear function,</a:t>
            </a:r>
          </a:p>
          <a:p>
            <a:pPr lvl="1"/>
            <a:r>
              <a:rPr lang="en-US" sz="2400" dirty="0" smtClean="0"/>
              <a:t>a(·) = &lt;(t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), (t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,a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), … , (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end</a:t>
            </a:r>
            <a:r>
              <a:rPr lang="en-US" sz="2400" dirty="0" err="1" smtClean="0"/>
              <a:t>,a</a:t>
            </a:r>
            <a:r>
              <a:rPr lang="en-US" sz="2400" baseline="-25000" dirty="0" err="1" smtClean="0"/>
              <a:t>end</a:t>
            </a:r>
            <a:r>
              <a:rPr lang="en-US" sz="2000" dirty="0" smtClean="0"/>
              <a:t>)&gt;</a:t>
            </a:r>
          </a:p>
          <a:p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24408"/>
              </p:ext>
            </p:extLst>
          </p:nvPr>
        </p:nvGraphicFramePr>
        <p:xfrm>
          <a:off x="6324600" y="1752600"/>
          <a:ext cx="1981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96" name="Equation" r:id="rId3" imgW="787320" imgH="393480" progId="Equation.3">
                  <p:embed/>
                </p:oleObj>
              </mc:Choice>
              <mc:Fallback>
                <p:oleObj name="Equation" r:id="rId3" imgW="787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752600"/>
                        <a:ext cx="19812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3886200"/>
            <a:ext cx="5943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0" y="3886200"/>
            <a:ext cx="1371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5715000"/>
            <a:ext cx="5943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15200" y="5715000"/>
            <a:ext cx="1371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4800600"/>
            <a:ext cx="5943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4800600"/>
            <a:ext cx="1371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3886200"/>
            <a:ext cx="914400" cy="274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2" idx="0"/>
          </p:cNvCxnSpPr>
          <p:nvPr/>
        </p:nvCxnSpPr>
        <p:spPr>
          <a:xfrm rot="16200000" flipH="1">
            <a:off x="6400800" y="4343400"/>
            <a:ext cx="914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6400800" y="6172200"/>
            <a:ext cx="914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  <a:endCxn id="12" idx="1"/>
          </p:cNvCxnSpPr>
          <p:nvPr/>
        </p:nvCxnSpPr>
        <p:spPr>
          <a:xfrm rot="10800000" flipH="1">
            <a:off x="457200" y="5257800"/>
            <a:ext cx="5943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15200" y="5257800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1"/>
          </p:cNvCxnSpPr>
          <p:nvPr/>
        </p:nvCxnSpPr>
        <p:spPr>
          <a:xfrm rot="10800000" flipV="1">
            <a:off x="6400800" y="5257800"/>
            <a:ext cx="0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 flipV="1">
            <a:off x="7315200" y="4800600"/>
            <a:ext cx="0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>
            <a:off x="6858000" y="5715000"/>
            <a:ext cx="45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>
            <a:off x="6400800" y="4800600"/>
            <a:ext cx="45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5334000"/>
            <a:ext cx="609600" cy="324255"/>
          </a:xfrm>
          <a:prstGeom prst="rect">
            <a:avLst/>
          </a:prstGeom>
          <a:noFill/>
        </p:spPr>
      </p:pic>
      <p:sp>
        <p:nvSpPr>
          <p:cNvPr id="22" name="Rounded Rectangular Callout 21"/>
          <p:cNvSpPr/>
          <p:nvPr/>
        </p:nvSpPr>
        <p:spPr>
          <a:xfrm>
            <a:off x="609600" y="3962400"/>
            <a:ext cx="1447800" cy="642319"/>
          </a:xfrm>
          <a:prstGeom prst="wedgeRoundRectCallout">
            <a:avLst>
              <a:gd name="adj1" fmla="val -31969"/>
              <a:gd name="adj2" fmla="val 150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At time t</a:t>
            </a:r>
            <a:r>
              <a:rPr lang="en-US" sz="1600" baseline="-25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, set</a:t>
            </a:r>
          </a:p>
          <a:p>
            <a:r>
              <a:rPr lang="en-US" sz="1600" dirty="0" err="1" smtClean="0">
                <a:solidFill>
                  <a:schemeClr val="tx1"/>
                </a:solidFill>
              </a:rPr>
              <a:t>accel</a:t>
            </a:r>
            <a:r>
              <a:rPr lang="en-US" sz="1600" dirty="0" smtClean="0">
                <a:solidFill>
                  <a:schemeClr val="tx1"/>
                </a:solidFill>
              </a:rPr>
              <a:t>. to a</a:t>
            </a:r>
            <a:r>
              <a:rPr lang="en-US" sz="1600" baseline="-25000" dirty="0" smtClean="0">
                <a:solidFill>
                  <a:schemeClr val="tx1"/>
                </a:solidFill>
              </a:rPr>
              <a:t>1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  <p:pic>
        <p:nvPicPr>
          <p:cNvPr id="25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5334000"/>
            <a:ext cx="609600" cy="324255"/>
          </a:xfrm>
          <a:prstGeom prst="rect">
            <a:avLst/>
          </a:prstGeom>
          <a:noFill/>
        </p:spPr>
      </p:pic>
      <p:sp>
        <p:nvSpPr>
          <p:cNvPr id="26" name="Rounded Rectangular Callout 25"/>
          <p:cNvSpPr/>
          <p:nvPr/>
        </p:nvSpPr>
        <p:spPr>
          <a:xfrm>
            <a:off x="2514600" y="3962400"/>
            <a:ext cx="1447800" cy="642319"/>
          </a:xfrm>
          <a:prstGeom prst="wedgeRoundRectCallout">
            <a:avLst>
              <a:gd name="adj1" fmla="val -31969"/>
              <a:gd name="adj2" fmla="val 150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At time t</a:t>
            </a:r>
            <a:r>
              <a:rPr lang="en-US" sz="1600" baseline="-25000" dirty="0" smtClean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, set</a:t>
            </a:r>
          </a:p>
          <a:p>
            <a:r>
              <a:rPr lang="en-US" sz="1600" dirty="0" err="1" smtClean="0">
                <a:solidFill>
                  <a:schemeClr val="tx1"/>
                </a:solidFill>
              </a:rPr>
              <a:t>accel</a:t>
            </a:r>
            <a:r>
              <a:rPr lang="en-US" sz="1600" dirty="0" smtClean="0">
                <a:solidFill>
                  <a:schemeClr val="tx1"/>
                </a:solidFill>
              </a:rPr>
              <a:t>. to a</a:t>
            </a:r>
            <a:r>
              <a:rPr lang="en-US" sz="1600" baseline="-25000" dirty="0" smtClean="0">
                <a:solidFill>
                  <a:schemeClr val="tx1"/>
                </a:solidFill>
              </a:rPr>
              <a:t>2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  <p:pic>
        <p:nvPicPr>
          <p:cNvPr id="27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7200" y="5334000"/>
            <a:ext cx="609600" cy="324255"/>
          </a:xfrm>
          <a:prstGeom prst="rect">
            <a:avLst/>
          </a:prstGeom>
          <a:noFill/>
        </p:spPr>
      </p:pic>
      <p:sp>
        <p:nvSpPr>
          <p:cNvPr id="28" name="Rounded Rectangular Callout 27"/>
          <p:cNvSpPr/>
          <p:nvPr/>
        </p:nvSpPr>
        <p:spPr>
          <a:xfrm>
            <a:off x="4343400" y="3962400"/>
            <a:ext cx="1447800" cy="642319"/>
          </a:xfrm>
          <a:prstGeom prst="wedgeRoundRectCallout">
            <a:avLst>
              <a:gd name="adj1" fmla="val -31969"/>
              <a:gd name="adj2" fmla="val 150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At time t</a:t>
            </a:r>
            <a:r>
              <a:rPr lang="en-US" sz="1600" baseline="-25000" dirty="0" smtClean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, set</a:t>
            </a:r>
          </a:p>
          <a:p>
            <a:r>
              <a:rPr lang="en-US" sz="1600" dirty="0" err="1" smtClean="0">
                <a:solidFill>
                  <a:schemeClr val="tx1"/>
                </a:solidFill>
              </a:rPr>
              <a:t>accel</a:t>
            </a:r>
            <a:r>
              <a:rPr lang="en-US" sz="1600" dirty="0" smtClean="0">
                <a:solidFill>
                  <a:schemeClr val="tx1"/>
                </a:solidFill>
              </a:rPr>
              <a:t>. to a</a:t>
            </a:r>
            <a:r>
              <a:rPr lang="en-US" sz="1600" baseline="-25000" dirty="0" smtClean="0">
                <a:solidFill>
                  <a:schemeClr val="tx1"/>
                </a:solidFill>
              </a:rPr>
              <a:t>3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  <p:pic>
        <p:nvPicPr>
          <p:cNvPr id="29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5334000"/>
            <a:ext cx="609600" cy="324255"/>
          </a:xfrm>
          <a:prstGeom prst="rect">
            <a:avLst/>
          </a:prstGeom>
          <a:noFill/>
        </p:spPr>
      </p:pic>
      <p:sp>
        <p:nvSpPr>
          <p:cNvPr id="30" name="Rounded Rectangular Callout 29"/>
          <p:cNvSpPr/>
          <p:nvPr/>
        </p:nvSpPr>
        <p:spPr>
          <a:xfrm>
            <a:off x="6019800" y="3962400"/>
            <a:ext cx="1600200" cy="642319"/>
          </a:xfrm>
          <a:prstGeom prst="wedgeRoundRectCallout">
            <a:avLst>
              <a:gd name="adj1" fmla="val -31969"/>
              <a:gd name="adj2" fmla="val 150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At time t</a:t>
            </a:r>
            <a:r>
              <a:rPr lang="en-US" sz="1600" baseline="-25000" dirty="0" smtClean="0">
                <a:solidFill>
                  <a:schemeClr val="tx1"/>
                </a:solidFill>
              </a:rPr>
              <a:t>end</a:t>
            </a:r>
            <a:r>
              <a:rPr lang="en-US" sz="1600" dirty="0" smtClean="0">
                <a:solidFill>
                  <a:schemeClr val="tx1"/>
                </a:solidFill>
              </a:rPr>
              <a:t>, set</a:t>
            </a:r>
          </a:p>
          <a:p>
            <a:r>
              <a:rPr lang="en-US" sz="1600" dirty="0" err="1" smtClean="0">
                <a:solidFill>
                  <a:schemeClr val="tx1"/>
                </a:solidFill>
              </a:rPr>
              <a:t>accel</a:t>
            </a:r>
            <a:r>
              <a:rPr lang="en-US" sz="1600" dirty="0" smtClean="0">
                <a:solidFill>
                  <a:schemeClr val="tx1"/>
                </a:solidFill>
              </a:rPr>
              <a:t>. to </a:t>
            </a:r>
            <a:r>
              <a:rPr lang="en-US" sz="1600" dirty="0" err="1" smtClean="0">
                <a:solidFill>
                  <a:schemeClr val="tx1"/>
                </a:solidFill>
              </a:rPr>
              <a:t>a</a:t>
            </a:r>
            <a:r>
              <a:rPr lang="en-US" sz="1600" baseline="-25000" dirty="0" err="1" smtClean="0">
                <a:solidFill>
                  <a:schemeClr val="tx1"/>
                </a:solidFill>
              </a:rPr>
              <a:t>end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8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077200" cy="2895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Given</a:t>
            </a:r>
          </a:p>
          <a:p>
            <a:pPr lvl="1"/>
            <a:r>
              <a:rPr lang="en-US" sz="1800" dirty="0" smtClean="0"/>
              <a:t>The current time t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and the current velocity v</a:t>
            </a:r>
            <a:r>
              <a:rPr lang="en-US" sz="1800" baseline="-25000" dirty="0" smtClean="0"/>
              <a:t>1</a:t>
            </a:r>
          </a:p>
          <a:p>
            <a:pPr lvl="1"/>
            <a:r>
              <a:rPr lang="en-US" sz="1800" dirty="0" smtClean="0"/>
              <a:t>The distance D between the current position and the intersection</a:t>
            </a:r>
          </a:p>
          <a:p>
            <a:pPr lvl="1"/>
            <a:r>
              <a:rPr lang="en-US" sz="1800" dirty="0" smtClean="0"/>
              <a:t>The speed limit of the road </a:t>
            </a:r>
            <a:r>
              <a:rPr lang="en-US" sz="1800" dirty="0" err="1" smtClean="0"/>
              <a:t>v</a:t>
            </a:r>
            <a:r>
              <a:rPr lang="en-US" sz="1800" baseline="30000" dirty="0" err="1" smtClean="0"/>
              <a:t>max</a:t>
            </a:r>
            <a:endParaRPr lang="en-US" sz="1800" baseline="30000" dirty="0" smtClean="0"/>
          </a:p>
          <a:p>
            <a:pPr lvl="1"/>
            <a:r>
              <a:rPr lang="en-US" sz="1800" dirty="0" smtClean="0"/>
              <a:t>The speed limit of the trajectory at the intersection 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endmax</a:t>
            </a:r>
            <a:endParaRPr lang="en-US" sz="1800" baseline="-25000" dirty="0" smtClean="0"/>
          </a:p>
          <a:p>
            <a:pPr lvl="1"/>
            <a:r>
              <a:rPr lang="en-US" sz="1800" dirty="0" smtClean="0"/>
              <a:t>The maximum acceleration 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max</a:t>
            </a:r>
            <a:r>
              <a:rPr lang="en-US" sz="1800" dirty="0" smtClean="0"/>
              <a:t> and the minimum acceleration 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min</a:t>
            </a:r>
            <a:endParaRPr lang="en-US" sz="1800" baseline="-25000" dirty="0" smtClean="0"/>
          </a:p>
          <a:p>
            <a:r>
              <a:rPr lang="en-US" sz="2400" dirty="0" smtClean="0"/>
              <a:t>Find a velocity schedule v(·) or an acceleration schedule a(·) such that v</a:t>
            </a:r>
            <a:r>
              <a:rPr lang="en-US" sz="2400" baseline="-25000" dirty="0" smtClean="0"/>
              <a:t>end</a:t>
            </a:r>
            <a:r>
              <a:rPr lang="en-US" sz="2400" dirty="0" smtClean="0"/>
              <a:t> is maximized while t</a:t>
            </a:r>
            <a:r>
              <a:rPr lang="en-US" sz="2400" baseline="-25000" dirty="0" smtClean="0"/>
              <a:t>end</a:t>
            </a:r>
            <a:r>
              <a:rPr lang="en-US" sz="2400" dirty="0" smtClean="0"/>
              <a:t> is minimized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86200"/>
            <a:ext cx="5943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15200" y="3886200"/>
            <a:ext cx="1371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5715000"/>
            <a:ext cx="5943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15200" y="5715000"/>
            <a:ext cx="1371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4800600"/>
            <a:ext cx="5943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15200" y="4800600"/>
            <a:ext cx="1371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00800" y="3886200"/>
            <a:ext cx="914400" cy="274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rot="16200000" flipH="1">
            <a:off x="6400800" y="4343400"/>
            <a:ext cx="914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H="1">
            <a:off x="6400800" y="6172200"/>
            <a:ext cx="914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1"/>
            <a:endCxn id="10" idx="1"/>
          </p:cNvCxnSpPr>
          <p:nvPr/>
        </p:nvCxnSpPr>
        <p:spPr>
          <a:xfrm rot="10800000" flipH="1">
            <a:off x="457200" y="5257800"/>
            <a:ext cx="5943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15200" y="5257800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</p:cNvCxnSpPr>
          <p:nvPr/>
        </p:nvCxnSpPr>
        <p:spPr>
          <a:xfrm rot="10800000" flipV="1">
            <a:off x="6400800" y="5257800"/>
            <a:ext cx="0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 flipV="1">
            <a:off x="7315200" y="4800600"/>
            <a:ext cx="0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6858000" y="5715000"/>
            <a:ext cx="45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6400800" y="4800600"/>
            <a:ext cx="45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5334000"/>
            <a:ext cx="609600" cy="324255"/>
          </a:xfrm>
          <a:prstGeom prst="rect">
            <a:avLst/>
          </a:prstGeom>
          <a:noFill/>
        </p:spPr>
      </p:pic>
      <p:sp>
        <p:nvSpPr>
          <p:cNvPr id="20" name="Rounded Rectangular Callout 19"/>
          <p:cNvSpPr/>
          <p:nvPr/>
        </p:nvSpPr>
        <p:spPr>
          <a:xfrm>
            <a:off x="609600" y="3962400"/>
            <a:ext cx="1447800" cy="642319"/>
          </a:xfrm>
          <a:prstGeom prst="wedgeRoundRectCallout">
            <a:avLst>
              <a:gd name="adj1" fmla="val -31969"/>
              <a:gd name="adj2" fmla="val 150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At time </a:t>
            </a:r>
            <a:r>
              <a:rPr lang="en-US" sz="1600" dirty="0" smtClean="0">
                <a:solidFill>
                  <a:srgbClr val="FF0000"/>
                </a:solidFill>
              </a:rPr>
              <a:t>t</a:t>
            </a:r>
            <a:r>
              <a:rPr lang="en-US" sz="1600" baseline="-25000" dirty="0" smtClean="0">
                <a:solidFill>
                  <a:srgbClr val="FF0000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, the velocity is </a:t>
            </a:r>
            <a:r>
              <a:rPr lang="en-US" sz="1600" dirty="0" smtClean="0">
                <a:solidFill>
                  <a:srgbClr val="FF0000"/>
                </a:solidFill>
              </a:rPr>
              <a:t>v</a:t>
            </a:r>
            <a:r>
              <a:rPr lang="en-US" sz="1600" baseline="-25000" dirty="0" smtClean="0">
                <a:solidFill>
                  <a:srgbClr val="FF0000"/>
                </a:solidFill>
              </a:rPr>
              <a:t>1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pic>
        <p:nvPicPr>
          <p:cNvPr id="25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5334000"/>
            <a:ext cx="609600" cy="324255"/>
          </a:xfrm>
          <a:prstGeom prst="rect">
            <a:avLst/>
          </a:prstGeom>
          <a:noFill/>
        </p:spPr>
      </p:pic>
      <p:sp>
        <p:nvSpPr>
          <p:cNvPr id="26" name="Rounded Rectangular Callout 25"/>
          <p:cNvSpPr/>
          <p:nvPr/>
        </p:nvSpPr>
        <p:spPr>
          <a:xfrm>
            <a:off x="6019800" y="3962400"/>
            <a:ext cx="1600200" cy="642319"/>
          </a:xfrm>
          <a:prstGeom prst="wedgeRoundRectCallout">
            <a:avLst>
              <a:gd name="adj1" fmla="val -31969"/>
              <a:gd name="adj2" fmla="val 150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At time </a:t>
            </a:r>
            <a:r>
              <a:rPr lang="en-US" sz="1600" dirty="0" smtClean="0">
                <a:solidFill>
                  <a:srgbClr val="0000FF"/>
                </a:solidFill>
              </a:rPr>
              <a:t>t</a:t>
            </a:r>
            <a:r>
              <a:rPr lang="en-US" sz="1600" baseline="-25000" dirty="0" smtClean="0">
                <a:solidFill>
                  <a:srgbClr val="0000FF"/>
                </a:solidFill>
              </a:rPr>
              <a:t>end</a:t>
            </a:r>
            <a:r>
              <a:rPr lang="en-US" sz="1600" dirty="0" smtClean="0">
                <a:solidFill>
                  <a:schemeClr val="tx1"/>
                </a:solidFill>
              </a:rPr>
              <a:t>, the velocity is </a:t>
            </a:r>
            <a:r>
              <a:rPr lang="en-US" sz="1600" dirty="0" smtClean="0">
                <a:solidFill>
                  <a:srgbClr val="0000FF"/>
                </a:solidFill>
              </a:rPr>
              <a:t>v</a:t>
            </a:r>
            <a:r>
              <a:rPr lang="en-US" sz="1600" baseline="-25000" dirty="0" smtClean="0">
                <a:solidFill>
                  <a:srgbClr val="0000FF"/>
                </a:solidFill>
              </a:rPr>
              <a:t>end</a:t>
            </a:r>
            <a:endParaRPr lang="en-US" sz="1600" baseline="-25000" dirty="0">
              <a:solidFill>
                <a:srgbClr val="0000FF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143000" y="6172200"/>
            <a:ext cx="525780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05200" y="61722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352800" y="4953000"/>
            <a:ext cx="533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352800" y="4953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SPEED</a:t>
            </a:r>
          </a:p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LIMIT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52800" y="52578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+mj-lt"/>
                <a:cs typeface="Arial" pitchFamily="34" charset="0"/>
              </a:rPr>
              <a:t>v</a:t>
            </a:r>
            <a:r>
              <a:rPr lang="en-US" sz="1400" b="1" baseline="30000" dirty="0" err="1" smtClean="0">
                <a:solidFill>
                  <a:srgbClr val="FF0000"/>
                </a:solidFill>
                <a:latin typeface="+mj-lt"/>
                <a:cs typeface="Arial" pitchFamily="34" charset="0"/>
              </a:rPr>
              <a:t>max</a:t>
            </a:r>
            <a:endParaRPr lang="en-US" sz="1400" b="1" baseline="30000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29400" y="4953000"/>
            <a:ext cx="533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629400" y="4953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SPEED</a:t>
            </a:r>
          </a:p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LIMIT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53200" y="51816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+mj-lt"/>
                <a:cs typeface="Arial" pitchFamily="34" charset="0"/>
              </a:rPr>
              <a:t>v</a:t>
            </a:r>
            <a:r>
              <a:rPr lang="en-US" sz="1400" b="1" baseline="-25000" dirty="0" err="1" smtClean="0">
                <a:solidFill>
                  <a:srgbClr val="FF0000"/>
                </a:solidFill>
                <a:latin typeface="+mj-lt"/>
                <a:cs typeface="Arial" pitchFamily="34" charset="0"/>
              </a:rPr>
              <a:t>endmax</a:t>
            </a:r>
            <a:endParaRPr lang="en-US" sz="2400" b="1" baseline="-25000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2362200" y="3962400"/>
            <a:ext cx="2133600" cy="642319"/>
          </a:xfrm>
          <a:prstGeom prst="wedgeRoundRectCallout">
            <a:avLst>
              <a:gd name="adj1" fmla="val -105347"/>
              <a:gd name="adj2" fmla="val 1591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My max. </a:t>
            </a:r>
            <a:r>
              <a:rPr lang="en-US" sz="1600" dirty="0" err="1" smtClean="0">
                <a:solidFill>
                  <a:schemeClr val="tx1"/>
                </a:solidFill>
              </a:rPr>
              <a:t>accel</a:t>
            </a:r>
            <a:r>
              <a:rPr lang="en-US" sz="1600" dirty="0" smtClean="0">
                <a:solidFill>
                  <a:schemeClr val="tx1"/>
                </a:solidFill>
              </a:rPr>
              <a:t>. is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max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My max. </a:t>
            </a:r>
            <a:r>
              <a:rPr lang="en-US" sz="1600" dirty="0" err="1" smtClean="0">
                <a:solidFill>
                  <a:schemeClr val="tx1"/>
                </a:solidFill>
              </a:rPr>
              <a:t>decel</a:t>
            </a:r>
            <a:r>
              <a:rPr lang="en-US" sz="1600" dirty="0" smtClean="0">
                <a:solidFill>
                  <a:schemeClr val="tx1"/>
                </a:solidFill>
              </a:rPr>
              <a:t>. is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min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83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Time-Velocity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10600" cy="2209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function in the diagram is a velocity schedule v(·) </a:t>
            </a:r>
          </a:p>
          <a:p>
            <a:r>
              <a:rPr lang="en-US" sz="2400" dirty="0" smtClean="0"/>
              <a:t>The visualization of constraints:</a:t>
            </a:r>
          </a:p>
          <a:p>
            <a:pPr lvl="1"/>
            <a:r>
              <a:rPr lang="en-US" sz="1800" dirty="0" smtClean="0"/>
              <a:t>The velocity cannot exceed the speed of the road </a:t>
            </a:r>
            <a:r>
              <a:rPr lang="en-US" sz="1800" dirty="0" err="1" smtClean="0"/>
              <a:t>v</a:t>
            </a:r>
            <a:r>
              <a:rPr lang="en-US" sz="1800" baseline="30000" dirty="0" err="1" smtClean="0"/>
              <a:t>max</a:t>
            </a:r>
            <a:r>
              <a:rPr lang="en-US" sz="1800" baseline="30000" dirty="0" smtClean="0"/>
              <a:t> </a:t>
            </a:r>
            <a:r>
              <a:rPr lang="en-US" sz="1800" dirty="0" smtClean="0"/>
              <a:t>or be negative at any time.</a:t>
            </a:r>
          </a:p>
          <a:p>
            <a:pPr lvl="1"/>
            <a:r>
              <a:rPr lang="en-US" sz="1800" dirty="0" smtClean="0"/>
              <a:t>The arrival velocity v</a:t>
            </a:r>
            <a:r>
              <a:rPr lang="en-US" sz="1800" baseline="-25000" dirty="0" smtClean="0"/>
              <a:t>end </a:t>
            </a:r>
            <a:r>
              <a:rPr lang="en-US" sz="1800" dirty="0" smtClean="0"/>
              <a:t>cannot exceed the speed limit at the trajectory 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endmax</a:t>
            </a:r>
            <a:r>
              <a:rPr lang="en-US" sz="1800" baseline="-25000" dirty="0" smtClean="0"/>
              <a:t>.</a:t>
            </a:r>
          </a:p>
          <a:p>
            <a:pPr lvl="1"/>
            <a:r>
              <a:rPr lang="en-US" sz="1800" dirty="0" smtClean="0"/>
              <a:t>The acceleration at any point in time must be within the limitations [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min</a:t>
            </a:r>
            <a:r>
              <a:rPr lang="en-US" sz="1800" dirty="0" smtClean="0"/>
              <a:t>, 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max</a:t>
            </a:r>
            <a:r>
              <a:rPr lang="en-US" sz="1800" dirty="0" smtClean="0"/>
              <a:t>].</a:t>
            </a:r>
          </a:p>
          <a:p>
            <a:pPr lvl="1"/>
            <a:r>
              <a:rPr lang="en-US" sz="1800" dirty="0" smtClean="0"/>
              <a:t>The travel distance is D.</a:t>
            </a:r>
          </a:p>
          <a:p>
            <a:pPr lvl="1"/>
            <a:endParaRPr lang="en-US" sz="1800" dirty="0"/>
          </a:p>
        </p:txBody>
      </p:sp>
      <p:cxnSp>
        <p:nvCxnSpPr>
          <p:cNvPr id="5" name="Straight Arrow Connector 4"/>
          <p:cNvCxnSpPr>
            <a:endCxn id="12" idx="2"/>
          </p:cNvCxnSpPr>
          <p:nvPr/>
        </p:nvCxnSpPr>
        <p:spPr>
          <a:xfrm flipV="1">
            <a:off x="2437606" y="3295710"/>
            <a:ext cx="6895" cy="302968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2438400" y="4191000"/>
            <a:ext cx="3657599" cy="1714500"/>
          </a:xfrm>
          <a:custGeom>
            <a:avLst/>
            <a:gdLst>
              <a:gd name="connsiteX0" fmla="*/ 0 w 3667125"/>
              <a:gd name="connsiteY0" fmla="*/ 1209675 h 1714500"/>
              <a:gd name="connsiteX1" fmla="*/ 914400 w 3667125"/>
              <a:gd name="connsiteY1" fmla="*/ 1695450 h 1714500"/>
              <a:gd name="connsiteX2" fmla="*/ 1828800 w 3667125"/>
              <a:gd name="connsiteY2" fmla="*/ 1095375 h 1714500"/>
              <a:gd name="connsiteX3" fmla="*/ 2752725 w 3667125"/>
              <a:gd name="connsiteY3" fmla="*/ 76200 h 1714500"/>
              <a:gd name="connsiteX4" fmla="*/ 3667125 w 3667125"/>
              <a:gd name="connsiteY4" fmla="*/ 638175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25" h="1714500">
                <a:moveTo>
                  <a:pt x="0" y="1209675"/>
                </a:moveTo>
                <a:cubicBezTo>
                  <a:pt x="304800" y="1462087"/>
                  <a:pt x="609600" y="1714500"/>
                  <a:pt x="914400" y="1695450"/>
                </a:cubicBezTo>
                <a:cubicBezTo>
                  <a:pt x="1219200" y="1676400"/>
                  <a:pt x="1522413" y="1365250"/>
                  <a:pt x="1828800" y="1095375"/>
                </a:cubicBezTo>
                <a:cubicBezTo>
                  <a:pt x="2135187" y="825500"/>
                  <a:pt x="2446337" y="152400"/>
                  <a:pt x="2752725" y="76200"/>
                </a:cubicBezTo>
                <a:cubicBezTo>
                  <a:pt x="3059113" y="0"/>
                  <a:pt x="3363119" y="319087"/>
                  <a:pt x="3667125" y="63817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438400" y="6324600"/>
            <a:ext cx="4496594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2438400" y="4189413"/>
            <a:ext cx="3657600" cy="2135187"/>
          </a:xfrm>
          <a:custGeom>
            <a:avLst/>
            <a:gdLst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220787 h 2144712"/>
              <a:gd name="connsiteX1" fmla="*/ 914400 w 3657600"/>
              <a:gd name="connsiteY1" fmla="*/ 1697037 h 2144712"/>
              <a:gd name="connsiteX2" fmla="*/ 1819275 w 3657600"/>
              <a:gd name="connsiteY2" fmla="*/ 1106487 h 2144712"/>
              <a:gd name="connsiteX3" fmla="*/ 2743200 w 3657600"/>
              <a:gd name="connsiteY3" fmla="*/ 77787 h 2144712"/>
              <a:gd name="connsiteX4" fmla="*/ 3657600 w 3657600"/>
              <a:gd name="connsiteY4" fmla="*/ 639762 h 2144712"/>
              <a:gd name="connsiteX5" fmla="*/ 3648075 w 3657600"/>
              <a:gd name="connsiteY5" fmla="*/ 2144712 h 2144712"/>
              <a:gd name="connsiteX6" fmla="*/ 0 w 3657600"/>
              <a:gd name="connsiteY6" fmla="*/ 2135187 h 2144712"/>
              <a:gd name="connsiteX7" fmla="*/ 9525 w 3657600"/>
              <a:gd name="connsiteY7" fmla="*/ 1220787 h 214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2144712">
                <a:moveTo>
                  <a:pt x="9525" y="1220787"/>
                </a:moveTo>
                <a:cubicBezTo>
                  <a:pt x="161925" y="1147762"/>
                  <a:pt x="612775" y="1716087"/>
                  <a:pt x="914400" y="1697037"/>
                </a:cubicBezTo>
                <a:cubicBezTo>
                  <a:pt x="1216025" y="1677987"/>
                  <a:pt x="1514475" y="1376362"/>
                  <a:pt x="1819275" y="1106487"/>
                </a:cubicBezTo>
                <a:cubicBezTo>
                  <a:pt x="2124075" y="836612"/>
                  <a:pt x="2436813" y="155574"/>
                  <a:pt x="2743200" y="77787"/>
                </a:cubicBezTo>
                <a:cubicBezTo>
                  <a:pt x="3049587" y="0"/>
                  <a:pt x="3506788" y="295275"/>
                  <a:pt x="3657600" y="639762"/>
                </a:cubicBezTo>
                <a:lnTo>
                  <a:pt x="3648075" y="2144712"/>
                </a:lnTo>
                <a:lnTo>
                  <a:pt x="0" y="2135187"/>
                </a:lnTo>
                <a:lnTo>
                  <a:pt x="9525" y="1220787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Freeform 8"/>
          <p:cNvSpPr/>
          <p:nvPr/>
        </p:nvSpPr>
        <p:spPr>
          <a:xfrm>
            <a:off x="2438400" y="4191000"/>
            <a:ext cx="3648075" cy="1716087"/>
          </a:xfrm>
          <a:custGeom>
            <a:avLst/>
            <a:gdLst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220787 h 2144712"/>
              <a:gd name="connsiteX1" fmla="*/ 914400 w 3657600"/>
              <a:gd name="connsiteY1" fmla="*/ 1697037 h 2144712"/>
              <a:gd name="connsiteX2" fmla="*/ 1819275 w 3657600"/>
              <a:gd name="connsiteY2" fmla="*/ 1106487 h 2144712"/>
              <a:gd name="connsiteX3" fmla="*/ 2743200 w 3657600"/>
              <a:gd name="connsiteY3" fmla="*/ 77787 h 2144712"/>
              <a:gd name="connsiteX4" fmla="*/ 3657600 w 3657600"/>
              <a:gd name="connsiteY4" fmla="*/ 639762 h 2144712"/>
              <a:gd name="connsiteX5" fmla="*/ 3648075 w 3657600"/>
              <a:gd name="connsiteY5" fmla="*/ 2144712 h 2144712"/>
              <a:gd name="connsiteX6" fmla="*/ 0 w 3657600"/>
              <a:gd name="connsiteY6" fmla="*/ 2135187 h 2144712"/>
              <a:gd name="connsiteX7" fmla="*/ 9525 w 3657600"/>
              <a:gd name="connsiteY7" fmla="*/ 1220787 h 2144712"/>
              <a:gd name="connsiteX0" fmla="*/ 9525 w 3657600"/>
              <a:gd name="connsiteY0" fmla="*/ 1220787 h 2135187"/>
              <a:gd name="connsiteX1" fmla="*/ 914400 w 3657600"/>
              <a:gd name="connsiteY1" fmla="*/ 1697037 h 2135187"/>
              <a:gd name="connsiteX2" fmla="*/ 1819275 w 3657600"/>
              <a:gd name="connsiteY2" fmla="*/ 1106487 h 2135187"/>
              <a:gd name="connsiteX3" fmla="*/ 2743200 w 3657600"/>
              <a:gd name="connsiteY3" fmla="*/ 77787 h 2135187"/>
              <a:gd name="connsiteX4" fmla="*/ 3657600 w 3657600"/>
              <a:gd name="connsiteY4" fmla="*/ 639762 h 2135187"/>
              <a:gd name="connsiteX5" fmla="*/ 0 w 3657600"/>
              <a:gd name="connsiteY5" fmla="*/ 2135187 h 2135187"/>
              <a:gd name="connsiteX6" fmla="*/ 9525 w 3657600"/>
              <a:gd name="connsiteY6" fmla="*/ 1220787 h 2135187"/>
              <a:gd name="connsiteX0" fmla="*/ 0 w 3657600"/>
              <a:gd name="connsiteY0" fmla="*/ 2135187 h 2226627"/>
              <a:gd name="connsiteX1" fmla="*/ 9525 w 3657600"/>
              <a:gd name="connsiteY1" fmla="*/ 1220787 h 2226627"/>
              <a:gd name="connsiteX2" fmla="*/ 914400 w 3657600"/>
              <a:gd name="connsiteY2" fmla="*/ 1697037 h 2226627"/>
              <a:gd name="connsiteX3" fmla="*/ 1819275 w 3657600"/>
              <a:gd name="connsiteY3" fmla="*/ 1106487 h 2226627"/>
              <a:gd name="connsiteX4" fmla="*/ 2743200 w 3657600"/>
              <a:gd name="connsiteY4" fmla="*/ 77787 h 2226627"/>
              <a:gd name="connsiteX5" fmla="*/ 3657600 w 3657600"/>
              <a:gd name="connsiteY5" fmla="*/ 639762 h 2226627"/>
              <a:gd name="connsiteX6" fmla="*/ 91440 w 3657600"/>
              <a:gd name="connsiteY6" fmla="*/ 2226627 h 2226627"/>
              <a:gd name="connsiteX0" fmla="*/ 0 w 3657600"/>
              <a:gd name="connsiteY0" fmla="*/ 2135187 h 2135187"/>
              <a:gd name="connsiteX1" fmla="*/ 9525 w 3657600"/>
              <a:gd name="connsiteY1" fmla="*/ 1220787 h 2135187"/>
              <a:gd name="connsiteX2" fmla="*/ 914400 w 3657600"/>
              <a:gd name="connsiteY2" fmla="*/ 1697037 h 2135187"/>
              <a:gd name="connsiteX3" fmla="*/ 1819275 w 3657600"/>
              <a:gd name="connsiteY3" fmla="*/ 1106487 h 2135187"/>
              <a:gd name="connsiteX4" fmla="*/ 2743200 w 3657600"/>
              <a:gd name="connsiteY4" fmla="*/ 77787 h 2135187"/>
              <a:gd name="connsiteX5" fmla="*/ 3657600 w 3657600"/>
              <a:gd name="connsiteY5" fmla="*/ 639762 h 2135187"/>
              <a:gd name="connsiteX0" fmla="*/ 0 w 3648075"/>
              <a:gd name="connsiteY0" fmla="*/ 1220787 h 1716087"/>
              <a:gd name="connsiteX1" fmla="*/ 904875 w 3648075"/>
              <a:gd name="connsiteY1" fmla="*/ 1697037 h 1716087"/>
              <a:gd name="connsiteX2" fmla="*/ 1809750 w 3648075"/>
              <a:gd name="connsiteY2" fmla="*/ 1106487 h 1716087"/>
              <a:gd name="connsiteX3" fmla="*/ 2733675 w 3648075"/>
              <a:gd name="connsiteY3" fmla="*/ 77787 h 1716087"/>
              <a:gd name="connsiteX4" fmla="*/ 3648075 w 3648075"/>
              <a:gd name="connsiteY4" fmla="*/ 639762 h 171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8075" h="1716087">
                <a:moveTo>
                  <a:pt x="0" y="1220787"/>
                </a:moveTo>
                <a:cubicBezTo>
                  <a:pt x="152400" y="1147762"/>
                  <a:pt x="603250" y="1716087"/>
                  <a:pt x="904875" y="1697037"/>
                </a:cubicBezTo>
                <a:cubicBezTo>
                  <a:pt x="1206500" y="1677987"/>
                  <a:pt x="1504950" y="1376362"/>
                  <a:pt x="1809750" y="1106487"/>
                </a:cubicBezTo>
                <a:cubicBezTo>
                  <a:pt x="2114550" y="836612"/>
                  <a:pt x="2427288" y="155574"/>
                  <a:pt x="2733675" y="77787"/>
                </a:cubicBezTo>
                <a:cubicBezTo>
                  <a:pt x="3040062" y="0"/>
                  <a:pt x="3497263" y="295275"/>
                  <a:pt x="3648075" y="639762"/>
                </a:cubicBezTo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3792455" y="4953000"/>
            <a:ext cx="54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v(t)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3581400"/>
            <a:ext cx="403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40271" y="2895600"/>
            <a:ext cx="100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Velocity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10400" y="6096000"/>
            <a:ext cx="649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Time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3276600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0000"/>
                </a:solidFill>
              </a:rPr>
              <a:t>v</a:t>
            </a:r>
            <a:r>
              <a:rPr lang="en-US" sz="2000" baseline="30000" dirty="0" err="1" smtClean="0">
                <a:solidFill>
                  <a:srgbClr val="FF0000"/>
                </a:solidFill>
              </a:rPr>
              <a:t>max</a:t>
            </a:r>
            <a:endParaRPr lang="en-US" sz="2000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7400" y="5181600"/>
            <a:ext cx="38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44426" y="609600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0</a:t>
            </a:r>
            <a:endParaRPr lang="en-US" sz="20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2286000" y="6324600"/>
            <a:ext cx="35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t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1200" y="63246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t</a:t>
            </a:r>
            <a:r>
              <a:rPr lang="en-US" sz="2000" baseline="-25000" dirty="0" smtClean="0">
                <a:solidFill>
                  <a:srgbClr val="0000FF"/>
                </a:solidFill>
              </a:rPr>
              <a:t>end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8200" y="55626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D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91000" y="3657600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min</a:t>
            </a:r>
            <a:r>
              <a:rPr lang="en-US" sz="1600" dirty="0" smtClean="0"/>
              <a:t> ≤ slope ≤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max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419600" y="4038600"/>
            <a:ext cx="1295400" cy="533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9800" y="4572000"/>
            <a:ext cx="1480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v</a:t>
            </a:r>
            <a:r>
              <a:rPr lang="en-US" sz="2000" baseline="-25000" dirty="0" smtClean="0">
                <a:solidFill>
                  <a:srgbClr val="0000FF"/>
                </a:solidFill>
              </a:rPr>
              <a:t>end</a:t>
            </a:r>
            <a:r>
              <a:rPr lang="en-US" sz="2000" dirty="0" smtClean="0"/>
              <a:t> &lt; </a:t>
            </a:r>
            <a:r>
              <a:rPr lang="en-US" sz="2000" dirty="0" err="1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err="1" smtClean="0">
                <a:solidFill>
                  <a:srgbClr val="FF0000"/>
                </a:solidFill>
              </a:rPr>
              <a:t>endmax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9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150"/>
          <p:cNvSpPr/>
          <p:nvPr/>
        </p:nvSpPr>
        <p:spPr>
          <a:xfrm>
            <a:off x="7879237" y="3429000"/>
            <a:ext cx="114300" cy="1066800"/>
          </a:xfrm>
          <a:custGeom>
            <a:avLst/>
            <a:gdLst>
              <a:gd name="connsiteX0" fmla="*/ 114300 w 114300"/>
              <a:gd name="connsiteY0" fmla="*/ 0 h 1066800"/>
              <a:gd name="connsiteX1" fmla="*/ 114300 w 114300"/>
              <a:gd name="connsiteY1" fmla="*/ 1066800 h 1066800"/>
              <a:gd name="connsiteX2" fmla="*/ 0 w 114300"/>
              <a:gd name="connsiteY2" fmla="*/ 1066800 h 1066800"/>
              <a:gd name="connsiteX3" fmla="*/ 0 w 114300"/>
              <a:gd name="connsiteY3" fmla="*/ 142875 h 1066800"/>
              <a:gd name="connsiteX4" fmla="*/ 114300 w 114300"/>
              <a:gd name="connsiteY4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" h="1066800">
                <a:moveTo>
                  <a:pt x="114300" y="0"/>
                </a:moveTo>
                <a:lnTo>
                  <a:pt x="114300" y="1066800"/>
                </a:lnTo>
                <a:lnTo>
                  <a:pt x="0" y="1066800"/>
                </a:lnTo>
                <a:lnTo>
                  <a:pt x="0" y="142875"/>
                </a:lnTo>
                <a:lnTo>
                  <a:pt x="11430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6400800" y="3209925"/>
            <a:ext cx="371475" cy="1285875"/>
          </a:xfrm>
          <a:custGeom>
            <a:avLst/>
            <a:gdLst>
              <a:gd name="connsiteX0" fmla="*/ 371475 w 371475"/>
              <a:gd name="connsiteY0" fmla="*/ 0 h 1285875"/>
              <a:gd name="connsiteX1" fmla="*/ 371475 w 371475"/>
              <a:gd name="connsiteY1" fmla="*/ 1285875 h 1285875"/>
              <a:gd name="connsiteX2" fmla="*/ 0 w 371475"/>
              <a:gd name="connsiteY2" fmla="*/ 1285875 h 1285875"/>
              <a:gd name="connsiteX3" fmla="*/ 0 w 371475"/>
              <a:gd name="connsiteY3" fmla="*/ 371475 h 1285875"/>
              <a:gd name="connsiteX4" fmla="*/ 371475 w 371475"/>
              <a:gd name="connsiteY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" h="1285875">
                <a:moveTo>
                  <a:pt x="371475" y="0"/>
                </a:moveTo>
                <a:lnTo>
                  <a:pt x="371475" y="1285875"/>
                </a:lnTo>
                <a:lnTo>
                  <a:pt x="0" y="1285875"/>
                </a:lnTo>
                <a:lnTo>
                  <a:pt x="0" y="371475"/>
                </a:lnTo>
                <a:lnTo>
                  <a:pt x="37147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800600" y="2828925"/>
            <a:ext cx="447675" cy="1666875"/>
          </a:xfrm>
          <a:custGeom>
            <a:avLst/>
            <a:gdLst>
              <a:gd name="connsiteX0" fmla="*/ 447675 w 447675"/>
              <a:gd name="connsiteY0" fmla="*/ 381000 h 1666875"/>
              <a:gd name="connsiteX1" fmla="*/ 447675 w 447675"/>
              <a:gd name="connsiteY1" fmla="*/ 1666875 h 1666875"/>
              <a:gd name="connsiteX2" fmla="*/ 9525 w 447675"/>
              <a:gd name="connsiteY2" fmla="*/ 1666875 h 1666875"/>
              <a:gd name="connsiteX3" fmla="*/ 0 w 447675"/>
              <a:gd name="connsiteY3" fmla="*/ 0 h 1666875"/>
              <a:gd name="connsiteX4" fmla="*/ 447675 w 447675"/>
              <a:gd name="connsiteY4" fmla="*/ 38100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" h="1666875">
                <a:moveTo>
                  <a:pt x="447675" y="381000"/>
                </a:moveTo>
                <a:lnTo>
                  <a:pt x="447675" y="1666875"/>
                </a:lnTo>
                <a:lnTo>
                  <a:pt x="9525" y="1666875"/>
                </a:lnTo>
                <a:lnTo>
                  <a:pt x="0" y="0"/>
                </a:lnTo>
                <a:lnTo>
                  <a:pt x="447675" y="381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>
            <a:off x="4029075" y="2819400"/>
            <a:ext cx="771525" cy="1685925"/>
          </a:xfrm>
          <a:custGeom>
            <a:avLst/>
            <a:gdLst>
              <a:gd name="connsiteX0" fmla="*/ 762000 w 771525"/>
              <a:gd name="connsiteY0" fmla="*/ 0 h 1685925"/>
              <a:gd name="connsiteX1" fmla="*/ 771525 w 771525"/>
              <a:gd name="connsiteY1" fmla="*/ 1685925 h 1685925"/>
              <a:gd name="connsiteX2" fmla="*/ 0 w 771525"/>
              <a:gd name="connsiteY2" fmla="*/ 1676400 h 1685925"/>
              <a:gd name="connsiteX3" fmla="*/ 9525 w 771525"/>
              <a:gd name="connsiteY3" fmla="*/ 771525 h 1685925"/>
              <a:gd name="connsiteX4" fmla="*/ 762000 w 771525"/>
              <a:gd name="connsiteY4" fmla="*/ 0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1685925">
                <a:moveTo>
                  <a:pt x="762000" y="0"/>
                </a:moveTo>
                <a:lnTo>
                  <a:pt x="771525" y="1685925"/>
                </a:lnTo>
                <a:lnTo>
                  <a:pt x="0" y="1676400"/>
                </a:lnTo>
                <a:lnTo>
                  <a:pt x="9525" y="771525"/>
                </a:lnTo>
                <a:lnTo>
                  <a:pt x="76200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33400" y="2686050"/>
            <a:ext cx="923925" cy="1828800"/>
          </a:xfrm>
          <a:custGeom>
            <a:avLst/>
            <a:gdLst>
              <a:gd name="connsiteX0" fmla="*/ 0 w 923925"/>
              <a:gd name="connsiteY0" fmla="*/ 904875 h 1828800"/>
              <a:gd name="connsiteX1" fmla="*/ 914400 w 923925"/>
              <a:gd name="connsiteY1" fmla="*/ 0 h 1828800"/>
              <a:gd name="connsiteX2" fmla="*/ 923925 w 923925"/>
              <a:gd name="connsiteY2" fmla="*/ 1828800 h 1828800"/>
              <a:gd name="connsiteX3" fmla="*/ 9525 w 923925"/>
              <a:gd name="connsiteY3" fmla="*/ 1819275 h 1828800"/>
              <a:gd name="connsiteX4" fmla="*/ 0 w 923925"/>
              <a:gd name="connsiteY4" fmla="*/ 904875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1828800">
                <a:moveTo>
                  <a:pt x="0" y="904875"/>
                </a:moveTo>
                <a:lnTo>
                  <a:pt x="914400" y="0"/>
                </a:lnTo>
                <a:lnTo>
                  <a:pt x="923925" y="1828800"/>
                </a:lnTo>
                <a:lnTo>
                  <a:pt x="9525" y="1819275"/>
                </a:lnTo>
                <a:lnTo>
                  <a:pt x="0" y="9048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 60"/>
          <p:cNvSpPr/>
          <p:nvPr/>
        </p:nvSpPr>
        <p:spPr>
          <a:xfrm>
            <a:off x="1447800" y="2676525"/>
            <a:ext cx="904875" cy="1838325"/>
          </a:xfrm>
          <a:custGeom>
            <a:avLst/>
            <a:gdLst>
              <a:gd name="connsiteX0" fmla="*/ 9525 w 904875"/>
              <a:gd name="connsiteY0" fmla="*/ 1838325 h 1838325"/>
              <a:gd name="connsiteX1" fmla="*/ 904875 w 904875"/>
              <a:gd name="connsiteY1" fmla="*/ 1838325 h 1838325"/>
              <a:gd name="connsiteX2" fmla="*/ 904875 w 904875"/>
              <a:gd name="connsiteY2" fmla="*/ 0 h 1838325"/>
              <a:gd name="connsiteX3" fmla="*/ 0 w 904875"/>
              <a:gd name="connsiteY3" fmla="*/ 9525 h 1838325"/>
              <a:gd name="connsiteX4" fmla="*/ 9525 w 904875"/>
              <a:gd name="connsiteY4" fmla="*/ 1838325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5" h="1838325">
                <a:moveTo>
                  <a:pt x="9525" y="1838325"/>
                </a:moveTo>
                <a:lnTo>
                  <a:pt x="904875" y="1838325"/>
                </a:lnTo>
                <a:lnTo>
                  <a:pt x="904875" y="0"/>
                </a:lnTo>
                <a:lnTo>
                  <a:pt x="0" y="9525"/>
                </a:lnTo>
                <a:lnTo>
                  <a:pt x="9525" y="183832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2352675" y="2676525"/>
            <a:ext cx="628650" cy="1838325"/>
          </a:xfrm>
          <a:custGeom>
            <a:avLst/>
            <a:gdLst>
              <a:gd name="connsiteX0" fmla="*/ 0 w 628650"/>
              <a:gd name="connsiteY0" fmla="*/ 0 h 1838325"/>
              <a:gd name="connsiteX1" fmla="*/ 628650 w 628650"/>
              <a:gd name="connsiteY1" fmla="*/ 533400 h 1838325"/>
              <a:gd name="connsiteX2" fmla="*/ 628650 w 628650"/>
              <a:gd name="connsiteY2" fmla="*/ 1838325 h 1838325"/>
              <a:gd name="connsiteX3" fmla="*/ 9525 w 628650"/>
              <a:gd name="connsiteY3" fmla="*/ 1838325 h 1838325"/>
              <a:gd name="connsiteX4" fmla="*/ 0 w 628650"/>
              <a:gd name="connsiteY4" fmla="*/ 0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1838325">
                <a:moveTo>
                  <a:pt x="0" y="0"/>
                </a:moveTo>
                <a:lnTo>
                  <a:pt x="628650" y="533400"/>
                </a:lnTo>
                <a:lnTo>
                  <a:pt x="628650" y="1838325"/>
                </a:lnTo>
                <a:lnTo>
                  <a:pt x="9525" y="18383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Optimal Velocity Schedule when v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 ≤ </a:t>
            </a:r>
            <a:r>
              <a:rPr lang="en-US" sz="4000" dirty="0" err="1" smtClean="0"/>
              <a:t>v</a:t>
            </a:r>
            <a:r>
              <a:rPr lang="en-US" sz="4000" baseline="-25000" dirty="0" err="1" smtClean="0"/>
              <a:t>endmax</a:t>
            </a:r>
            <a:endParaRPr lang="en-US" sz="4000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500856" y="3471863"/>
            <a:ext cx="2067719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33400" y="4505325"/>
            <a:ext cx="2743200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3400" y="267652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43" y="2143125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Velocity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4352925"/>
            <a:ext cx="64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244792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v</a:t>
            </a:r>
            <a:r>
              <a:rPr lang="en-US" baseline="30000" dirty="0" err="1" smtClean="0"/>
              <a:t>max</a:t>
            </a:r>
            <a:endParaRPr lang="en-US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43852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28600" y="427672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4505325"/>
            <a:ext cx="3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450532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end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971800" y="2981325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/>
          </a:p>
        </p:txBody>
      </p:sp>
      <p:cxnSp>
        <p:nvCxnSpPr>
          <p:cNvPr id="26" name="Straight Connector 25"/>
          <p:cNvCxnSpPr/>
          <p:nvPr/>
        </p:nvCxnSpPr>
        <p:spPr>
          <a:xfrm rot="5400000" flipH="1" flipV="1">
            <a:off x="533400" y="2676525"/>
            <a:ext cx="914400" cy="91440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447800" y="2676525"/>
            <a:ext cx="9144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66" idx="1"/>
          </p:cNvCxnSpPr>
          <p:nvPr/>
        </p:nvCxnSpPr>
        <p:spPr>
          <a:xfrm>
            <a:off x="2362200" y="2676525"/>
            <a:ext cx="619125" cy="53340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 flipH="1" flipV="1">
            <a:off x="3004740" y="3462735"/>
            <a:ext cx="2058194" cy="952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029075" y="4495800"/>
            <a:ext cx="1524000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029075" y="2667000"/>
            <a:ext cx="1524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611812" y="2133600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Velocity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5553075" y="4343400"/>
            <a:ext cx="64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3496469" y="243840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v</a:t>
            </a:r>
            <a:r>
              <a:rPr lang="en-US" baseline="30000" dirty="0" err="1" smtClean="0"/>
              <a:t>max</a:t>
            </a:r>
            <a:endParaRPr lang="en-US" baseline="30000" dirty="0"/>
          </a:p>
        </p:txBody>
      </p:sp>
      <p:sp>
        <p:nvSpPr>
          <p:cNvPr id="78" name="TextBox 77"/>
          <p:cNvSpPr txBox="1"/>
          <p:nvPr/>
        </p:nvSpPr>
        <p:spPr>
          <a:xfrm>
            <a:off x="3733800" y="343852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79" name="TextBox 78"/>
          <p:cNvSpPr txBox="1"/>
          <p:nvPr/>
        </p:nvSpPr>
        <p:spPr>
          <a:xfrm>
            <a:off x="3733800" y="427672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baseline="-25000" dirty="0"/>
          </a:p>
        </p:txBody>
      </p:sp>
      <p:sp>
        <p:nvSpPr>
          <p:cNvPr id="80" name="TextBox 79"/>
          <p:cNvSpPr txBox="1"/>
          <p:nvPr/>
        </p:nvSpPr>
        <p:spPr>
          <a:xfrm>
            <a:off x="3876675" y="4495800"/>
            <a:ext cx="3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4943475" y="449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end</a:t>
            </a:r>
            <a:endParaRPr lang="en-US" baseline="-25000" dirty="0"/>
          </a:p>
        </p:txBody>
      </p:sp>
      <p:sp>
        <p:nvSpPr>
          <p:cNvPr id="82" name="TextBox 81"/>
          <p:cNvSpPr txBox="1"/>
          <p:nvPr/>
        </p:nvSpPr>
        <p:spPr>
          <a:xfrm>
            <a:off x="5257800" y="2981325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/>
          </a:p>
        </p:txBody>
      </p:sp>
      <p:cxnSp>
        <p:nvCxnSpPr>
          <p:cNvPr id="83" name="Straight Connector 82"/>
          <p:cNvCxnSpPr/>
          <p:nvPr/>
        </p:nvCxnSpPr>
        <p:spPr>
          <a:xfrm rot="5400000" flipH="1" flipV="1">
            <a:off x="4033836" y="2824164"/>
            <a:ext cx="762004" cy="752477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91075" y="2819400"/>
            <a:ext cx="457200" cy="38100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rot="5400000" flipH="1" flipV="1">
            <a:off x="5357416" y="3462735"/>
            <a:ext cx="2067721" cy="3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6391275" y="4495800"/>
            <a:ext cx="685800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391275" y="2667000"/>
            <a:ext cx="76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974012" y="2133600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Velocity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077075" y="4343400"/>
            <a:ext cx="64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858669" y="243840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v</a:t>
            </a:r>
            <a:r>
              <a:rPr lang="en-US" baseline="30000" dirty="0" err="1" smtClean="0"/>
              <a:t>max</a:t>
            </a:r>
            <a:endParaRPr lang="en-US" baseline="30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096000" y="343852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6096000" y="427672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baseline="-25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238875" y="4495800"/>
            <a:ext cx="3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543675" y="449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end</a:t>
            </a:r>
            <a:endParaRPr lang="en-US" baseline="-25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781800" y="2981325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/>
          </a:p>
        </p:txBody>
      </p:sp>
      <p:cxnSp>
        <p:nvCxnSpPr>
          <p:cNvPr id="119" name="Straight Connector 118"/>
          <p:cNvCxnSpPr/>
          <p:nvPr/>
        </p:nvCxnSpPr>
        <p:spPr>
          <a:xfrm rot="5400000" flipH="1" flipV="1">
            <a:off x="6396036" y="3205164"/>
            <a:ext cx="381005" cy="37147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rot="5400000" flipH="1" flipV="1">
            <a:off x="6861448" y="3471341"/>
            <a:ext cx="2048670" cy="1839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7884863" y="4495800"/>
            <a:ext cx="685800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7884863" y="2667000"/>
            <a:ext cx="76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467600" y="2133600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Velocity</a:t>
            </a:r>
            <a:endParaRPr lang="en-US" sz="1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8494463" y="4343400"/>
            <a:ext cx="64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7315200" y="243840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v</a:t>
            </a:r>
            <a:r>
              <a:rPr lang="en-US" baseline="30000" dirty="0" err="1" smtClean="0"/>
              <a:t>max</a:t>
            </a:r>
            <a:endParaRPr lang="en-US" baseline="30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7543800" y="343852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7620000" y="427672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7732463" y="4495800"/>
            <a:ext cx="3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7848600" y="450532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end</a:t>
            </a:r>
            <a:endParaRPr lang="en-US" baseline="-25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8077200" y="2981325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/>
          </a:p>
        </p:txBody>
      </p:sp>
      <p:cxnSp>
        <p:nvCxnSpPr>
          <p:cNvPr id="143" name="Straight Connector 142"/>
          <p:cNvCxnSpPr>
            <a:endCxn id="151" idx="0"/>
          </p:cNvCxnSpPr>
          <p:nvPr/>
        </p:nvCxnSpPr>
        <p:spPr>
          <a:xfrm rot="5400000" flipH="1" flipV="1">
            <a:off x="7867758" y="3446207"/>
            <a:ext cx="142986" cy="10857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33400" y="990600"/>
            <a:ext cx="1852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1:</a:t>
            </a:r>
          </a:p>
          <a:p>
            <a:r>
              <a:rPr lang="en-US" dirty="0" smtClean="0"/>
              <a:t>D &gt; Area</a:t>
            </a:r>
            <a:r>
              <a:rPr lang="en-US" baseline="-25000" dirty="0" smtClean="0"/>
              <a:t>1</a:t>
            </a:r>
            <a:r>
              <a:rPr lang="en-US" dirty="0" smtClean="0"/>
              <a:t> + Area</a:t>
            </a:r>
            <a:r>
              <a:rPr lang="en-US" baseline="-25000" dirty="0" smtClean="0"/>
              <a:t>2</a:t>
            </a:r>
            <a:endParaRPr lang="en-US" dirty="0" smtClean="0"/>
          </a:p>
          <a:p>
            <a:r>
              <a:rPr lang="en-US" dirty="0" smtClean="0"/>
              <a:t>v</a:t>
            </a:r>
            <a:r>
              <a:rPr lang="en-US" baseline="-25000" dirty="0" smtClean="0"/>
              <a:t>end</a:t>
            </a:r>
            <a:r>
              <a:rPr lang="en-US" dirty="0" smtClean="0"/>
              <a:t> =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 smtClean="0"/>
          </a:p>
          <a:p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3048000" y="9906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2:</a:t>
            </a:r>
          </a:p>
          <a:p>
            <a:r>
              <a:rPr lang="en-US" dirty="0" smtClean="0"/>
              <a:t>Area</a:t>
            </a:r>
            <a:r>
              <a:rPr lang="en-US" baseline="-25000" dirty="0" smtClean="0"/>
              <a:t>1</a:t>
            </a:r>
            <a:r>
              <a:rPr lang="en-US" dirty="0" smtClean="0"/>
              <a:t> + Area</a:t>
            </a:r>
            <a:r>
              <a:rPr lang="en-US" baseline="-25000" dirty="0" smtClean="0"/>
              <a:t>2</a:t>
            </a:r>
            <a:r>
              <a:rPr lang="en-US" dirty="0" smtClean="0"/>
              <a:t> ≥ D &gt; Area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endParaRPr lang="en-US" baseline="-25000" dirty="0" smtClean="0"/>
          </a:p>
          <a:p>
            <a:r>
              <a:rPr lang="en-US" dirty="0" smtClean="0"/>
              <a:t>v</a:t>
            </a:r>
            <a:r>
              <a:rPr lang="en-US" baseline="-25000" dirty="0" smtClean="0"/>
              <a:t>end</a:t>
            </a:r>
            <a:r>
              <a:rPr lang="en-US" dirty="0" smtClean="0"/>
              <a:t> =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 smtClean="0"/>
          </a:p>
          <a:p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5867400" y="990600"/>
            <a:ext cx="1347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3:</a:t>
            </a:r>
          </a:p>
          <a:p>
            <a:r>
              <a:rPr lang="en-US" dirty="0" smtClean="0"/>
              <a:t>D = Area</a:t>
            </a:r>
            <a:r>
              <a:rPr lang="en-US" baseline="-25000" dirty="0" smtClean="0"/>
              <a:t>3</a:t>
            </a:r>
          </a:p>
          <a:p>
            <a:r>
              <a:rPr lang="en-US" dirty="0" smtClean="0"/>
              <a:t>v</a:t>
            </a:r>
            <a:r>
              <a:rPr lang="en-US" baseline="-25000" dirty="0" smtClean="0"/>
              <a:t>end</a:t>
            </a:r>
            <a:r>
              <a:rPr lang="en-US" dirty="0" smtClean="0"/>
              <a:t> =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 smtClean="0"/>
          </a:p>
          <a:p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7315200" y="990600"/>
            <a:ext cx="1401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4:</a:t>
            </a:r>
          </a:p>
          <a:p>
            <a:r>
              <a:rPr lang="en-US" dirty="0" smtClean="0"/>
              <a:t>Area</a:t>
            </a:r>
            <a:r>
              <a:rPr lang="en-US" baseline="-25000" dirty="0" smtClean="0"/>
              <a:t>3</a:t>
            </a:r>
            <a:r>
              <a:rPr lang="en-US" dirty="0" smtClean="0"/>
              <a:t> &gt; D ≥ 0</a:t>
            </a:r>
            <a:endParaRPr lang="en-US" baseline="-25000" dirty="0" smtClean="0"/>
          </a:p>
          <a:p>
            <a:r>
              <a:rPr lang="en-US" dirty="0" smtClean="0"/>
              <a:t>v</a:t>
            </a:r>
            <a:r>
              <a:rPr lang="en-US" baseline="-25000" dirty="0" smtClean="0"/>
              <a:t>end</a:t>
            </a:r>
            <a:r>
              <a:rPr lang="en-US" dirty="0" smtClean="0"/>
              <a:t> &lt;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 smtClean="0"/>
          </a:p>
          <a:p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685800" y="3667125"/>
            <a:ext cx="77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Area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9" name="TextBox 158"/>
          <p:cNvSpPr txBox="1"/>
          <p:nvPr/>
        </p:nvSpPr>
        <p:spPr>
          <a:xfrm>
            <a:off x="2362200" y="3667125"/>
            <a:ext cx="77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Area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60" name="TextBox 159"/>
          <p:cNvSpPr txBox="1"/>
          <p:nvPr/>
        </p:nvSpPr>
        <p:spPr>
          <a:xfrm>
            <a:off x="6324600" y="3743325"/>
            <a:ext cx="77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Area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62" name="Content Placeholder 2"/>
          <p:cNvSpPr>
            <a:spLocks noGrp="1"/>
          </p:cNvSpPr>
          <p:nvPr>
            <p:ph idx="1"/>
          </p:nvPr>
        </p:nvSpPr>
        <p:spPr>
          <a:xfrm>
            <a:off x="533400" y="5029200"/>
            <a:ext cx="8077200" cy="1600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Always have a solution</a:t>
            </a:r>
          </a:p>
          <a:p>
            <a:r>
              <a:rPr lang="en-US" dirty="0" smtClean="0"/>
              <a:t>When D ≥ Area</a:t>
            </a:r>
            <a:r>
              <a:rPr lang="en-US" baseline="-25000" dirty="0" smtClean="0"/>
              <a:t>3</a:t>
            </a:r>
            <a:r>
              <a:rPr lang="en-US" dirty="0" smtClean="0"/>
              <a:t> , always arrive at the intersection at the maximum arrival speed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r>
              <a:rPr lang="en-US" dirty="0" smtClean="0"/>
              <a:t> in the smallest amount of time</a:t>
            </a:r>
          </a:p>
          <a:p>
            <a:r>
              <a:rPr lang="en-US" dirty="0" smtClean="0"/>
              <a:t>When D &lt; Area</a:t>
            </a:r>
            <a:r>
              <a:rPr lang="en-US" baseline="-25000" dirty="0" smtClean="0"/>
              <a:t>3</a:t>
            </a:r>
            <a:r>
              <a:rPr lang="en-US" dirty="0" smtClean="0"/>
              <a:t> , arrive at the intersection at the highest velocity (&lt;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r>
              <a:rPr lang="en-US" dirty="0" smtClean="0"/>
              <a:t>) in the smallest amount of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/>
          <p:cNvSpPr/>
          <p:nvPr/>
        </p:nvSpPr>
        <p:spPr>
          <a:xfrm>
            <a:off x="7805394" y="3195687"/>
            <a:ext cx="226243" cy="1310325"/>
          </a:xfrm>
          <a:custGeom>
            <a:avLst/>
            <a:gdLst>
              <a:gd name="connsiteX0" fmla="*/ 0 w 226243"/>
              <a:gd name="connsiteY0" fmla="*/ 0 h 1310325"/>
              <a:gd name="connsiteX1" fmla="*/ 226243 w 226243"/>
              <a:gd name="connsiteY1" fmla="*/ 235670 h 1310325"/>
              <a:gd name="connsiteX2" fmla="*/ 226243 w 226243"/>
              <a:gd name="connsiteY2" fmla="*/ 1310325 h 1310325"/>
              <a:gd name="connsiteX3" fmla="*/ 9427 w 226243"/>
              <a:gd name="connsiteY3" fmla="*/ 1310325 h 1310325"/>
              <a:gd name="connsiteX4" fmla="*/ 0 w 226243"/>
              <a:gd name="connsiteY4" fmla="*/ 0 h 13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43" h="1310325">
                <a:moveTo>
                  <a:pt x="0" y="0"/>
                </a:moveTo>
                <a:lnTo>
                  <a:pt x="226243" y="235670"/>
                </a:lnTo>
                <a:lnTo>
                  <a:pt x="226243" y="1310325"/>
                </a:lnTo>
                <a:lnTo>
                  <a:pt x="9427" y="1310325"/>
                </a:lnTo>
                <a:cubicBezTo>
                  <a:pt x="6285" y="879834"/>
                  <a:pt x="3142" y="44934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267652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 87"/>
          <p:cNvSpPr/>
          <p:nvPr/>
        </p:nvSpPr>
        <p:spPr>
          <a:xfrm>
            <a:off x="532737" y="2663687"/>
            <a:ext cx="548640" cy="1844703"/>
          </a:xfrm>
          <a:custGeom>
            <a:avLst/>
            <a:gdLst>
              <a:gd name="connsiteX0" fmla="*/ 548640 w 548640"/>
              <a:gd name="connsiteY0" fmla="*/ 0 h 1844703"/>
              <a:gd name="connsiteX1" fmla="*/ 548640 w 548640"/>
              <a:gd name="connsiteY1" fmla="*/ 1844703 h 1844703"/>
              <a:gd name="connsiteX2" fmla="*/ 0 w 548640"/>
              <a:gd name="connsiteY2" fmla="*/ 1844703 h 1844703"/>
              <a:gd name="connsiteX3" fmla="*/ 0 w 548640"/>
              <a:gd name="connsiteY3" fmla="*/ 612250 h 1844703"/>
              <a:gd name="connsiteX4" fmla="*/ 548640 w 548640"/>
              <a:gd name="connsiteY4" fmla="*/ 0 h 18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1844703">
                <a:moveTo>
                  <a:pt x="548640" y="0"/>
                </a:moveTo>
                <a:lnTo>
                  <a:pt x="548640" y="1844703"/>
                </a:lnTo>
                <a:lnTo>
                  <a:pt x="0" y="1844703"/>
                </a:lnTo>
                <a:lnTo>
                  <a:pt x="0" y="612250"/>
                </a:lnTo>
                <a:lnTo>
                  <a:pt x="54864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1081377" y="2663687"/>
            <a:ext cx="906449" cy="1844703"/>
          </a:xfrm>
          <a:custGeom>
            <a:avLst/>
            <a:gdLst>
              <a:gd name="connsiteX0" fmla="*/ 0 w 906449"/>
              <a:gd name="connsiteY0" fmla="*/ 0 h 1844703"/>
              <a:gd name="connsiteX1" fmla="*/ 906449 w 906449"/>
              <a:gd name="connsiteY1" fmla="*/ 7951 h 1844703"/>
              <a:gd name="connsiteX2" fmla="*/ 906449 w 906449"/>
              <a:gd name="connsiteY2" fmla="*/ 1844703 h 1844703"/>
              <a:gd name="connsiteX3" fmla="*/ 0 w 906449"/>
              <a:gd name="connsiteY3" fmla="*/ 1844703 h 1844703"/>
              <a:gd name="connsiteX4" fmla="*/ 0 w 906449"/>
              <a:gd name="connsiteY4" fmla="*/ 0 h 18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449" h="1844703">
                <a:moveTo>
                  <a:pt x="0" y="0"/>
                </a:moveTo>
                <a:lnTo>
                  <a:pt x="906449" y="7951"/>
                </a:lnTo>
                <a:lnTo>
                  <a:pt x="906449" y="1844703"/>
                </a:lnTo>
                <a:lnTo>
                  <a:pt x="0" y="1844703"/>
                </a:lnTo>
                <a:cubicBezTo>
                  <a:pt x="2651" y="1229802"/>
                  <a:pt x="5301" y="61490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1987826" y="2679590"/>
            <a:ext cx="898497" cy="1828800"/>
          </a:xfrm>
          <a:custGeom>
            <a:avLst/>
            <a:gdLst>
              <a:gd name="connsiteX0" fmla="*/ 898497 w 898497"/>
              <a:gd name="connsiteY0" fmla="*/ 898497 h 1828800"/>
              <a:gd name="connsiteX1" fmla="*/ 898497 w 898497"/>
              <a:gd name="connsiteY1" fmla="*/ 1828800 h 1828800"/>
              <a:gd name="connsiteX2" fmla="*/ 0 w 898497"/>
              <a:gd name="connsiteY2" fmla="*/ 1828800 h 1828800"/>
              <a:gd name="connsiteX3" fmla="*/ 0 w 898497"/>
              <a:gd name="connsiteY3" fmla="*/ 0 h 1828800"/>
              <a:gd name="connsiteX4" fmla="*/ 898497 w 898497"/>
              <a:gd name="connsiteY4" fmla="*/ 89849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497" h="1828800">
                <a:moveTo>
                  <a:pt x="898497" y="898497"/>
                </a:moveTo>
                <a:lnTo>
                  <a:pt x="898497" y="1828800"/>
                </a:lnTo>
                <a:lnTo>
                  <a:pt x="0" y="1828800"/>
                </a:lnTo>
                <a:lnTo>
                  <a:pt x="0" y="0"/>
                </a:lnTo>
                <a:lnTo>
                  <a:pt x="898497" y="898497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4038600" y="2828925"/>
            <a:ext cx="457200" cy="1676400"/>
          </a:xfrm>
          <a:custGeom>
            <a:avLst/>
            <a:gdLst>
              <a:gd name="connsiteX0" fmla="*/ 457200 w 457200"/>
              <a:gd name="connsiteY0" fmla="*/ 0 h 1676400"/>
              <a:gd name="connsiteX1" fmla="*/ 457200 w 457200"/>
              <a:gd name="connsiteY1" fmla="*/ 1676400 h 1676400"/>
              <a:gd name="connsiteX2" fmla="*/ 0 w 457200"/>
              <a:gd name="connsiteY2" fmla="*/ 1666875 h 1676400"/>
              <a:gd name="connsiteX3" fmla="*/ 0 w 457200"/>
              <a:gd name="connsiteY3" fmla="*/ 381000 h 1676400"/>
              <a:gd name="connsiteX4" fmla="*/ 457200 w 457200"/>
              <a:gd name="connsiteY4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1676400">
                <a:moveTo>
                  <a:pt x="457200" y="0"/>
                </a:moveTo>
                <a:lnTo>
                  <a:pt x="457200" y="1676400"/>
                </a:lnTo>
                <a:lnTo>
                  <a:pt x="0" y="1666875"/>
                </a:lnTo>
                <a:lnTo>
                  <a:pt x="0" y="381000"/>
                </a:lnTo>
                <a:lnTo>
                  <a:pt x="45720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4495800" y="2819400"/>
            <a:ext cx="742950" cy="1685925"/>
          </a:xfrm>
          <a:custGeom>
            <a:avLst/>
            <a:gdLst>
              <a:gd name="connsiteX0" fmla="*/ 0 w 742950"/>
              <a:gd name="connsiteY0" fmla="*/ 0 h 1685925"/>
              <a:gd name="connsiteX1" fmla="*/ 9525 w 742950"/>
              <a:gd name="connsiteY1" fmla="*/ 1685925 h 1685925"/>
              <a:gd name="connsiteX2" fmla="*/ 742950 w 742950"/>
              <a:gd name="connsiteY2" fmla="*/ 1685925 h 1685925"/>
              <a:gd name="connsiteX3" fmla="*/ 742950 w 742950"/>
              <a:gd name="connsiteY3" fmla="*/ 762000 h 1685925"/>
              <a:gd name="connsiteX4" fmla="*/ 0 w 742950"/>
              <a:gd name="connsiteY4" fmla="*/ 0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685925">
                <a:moveTo>
                  <a:pt x="0" y="0"/>
                </a:moveTo>
                <a:lnTo>
                  <a:pt x="9525" y="1685925"/>
                </a:lnTo>
                <a:lnTo>
                  <a:pt x="742950" y="1685925"/>
                </a:lnTo>
                <a:lnTo>
                  <a:pt x="74295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 flipH="1">
            <a:off x="6400800" y="3209925"/>
            <a:ext cx="371475" cy="1285875"/>
          </a:xfrm>
          <a:custGeom>
            <a:avLst/>
            <a:gdLst>
              <a:gd name="connsiteX0" fmla="*/ 371475 w 371475"/>
              <a:gd name="connsiteY0" fmla="*/ 0 h 1285875"/>
              <a:gd name="connsiteX1" fmla="*/ 371475 w 371475"/>
              <a:gd name="connsiteY1" fmla="*/ 1285875 h 1285875"/>
              <a:gd name="connsiteX2" fmla="*/ 0 w 371475"/>
              <a:gd name="connsiteY2" fmla="*/ 1285875 h 1285875"/>
              <a:gd name="connsiteX3" fmla="*/ 0 w 371475"/>
              <a:gd name="connsiteY3" fmla="*/ 371475 h 1285875"/>
              <a:gd name="connsiteX4" fmla="*/ 371475 w 371475"/>
              <a:gd name="connsiteY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" h="1285875">
                <a:moveTo>
                  <a:pt x="371475" y="0"/>
                </a:moveTo>
                <a:lnTo>
                  <a:pt x="371475" y="1285875"/>
                </a:lnTo>
                <a:lnTo>
                  <a:pt x="0" y="1285875"/>
                </a:lnTo>
                <a:lnTo>
                  <a:pt x="0" y="371475"/>
                </a:lnTo>
                <a:lnTo>
                  <a:pt x="371475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500856" y="3471863"/>
            <a:ext cx="2067719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33400" y="4505325"/>
            <a:ext cx="2743200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43" y="2143125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Velocity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4352925"/>
            <a:ext cx="64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2447925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v</a:t>
            </a:r>
            <a:r>
              <a:rPr lang="en-US" baseline="30000" dirty="0" err="1" smtClean="0"/>
              <a:t>max</a:t>
            </a:r>
            <a:endParaRPr lang="en-US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1242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28600" y="427672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4505325"/>
            <a:ext cx="3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450532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end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895600" y="3352800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/>
          </a:p>
        </p:txBody>
      </p:sp>
      <p:cxnSp>
        <p:nvCxnSpPr>
          <p:cNvPr id="26" name="Straight Connector 25"/>
          <p:cNvCxnSpPr/>
          <p:nvPr/>
        </p:nvCxnSpPr>
        <p:spPr>
          <a:xfrm rot="16200000" flipV="1">
            <a:off x="1981200" y="2667000"/>
            <a:ext cx="914400" cy="91440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66800" y="2667000"/>
            <a:ext cx="9144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500061" y="2700339"/>
            <a:ext cx="600076" cy="533399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 flipH="1" flipV="1">
            <a:off x="3004740" y="3462735"/>
            <a:ext cx="2058194" cy="9525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029075" y="4495800"/>
            <a:ext cx="1524000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029075" y="2667000"/>
            <a:ext cx="1524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611812" y="2133600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Velocity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5553075" y="4343400"/>
            <a:ext cx="64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3496469" y="243840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v</a:t>
            </a:r>
            <a:r>
              <a:rPr lang="en-US" baseline="30000" dirty="0" err="1" smtClean="0"/>
              <a:t>max</a:t>
            </a:r>
            <a:endParaRPr lang="en-US" baseline="30000" dirty="0"/>
          </a:p>
        </p:txBody>
      </p:sp>
      <p:sp>
        <p:nvSpPr>
          <p:cNvPr id="78" name="TextBox 77"/>
          <p:cNvSpPr txBox="1"/>
          <p:nvPr/>
        </p:nvSpPr>
        <p:spPr>
          <a:xfrm>
            <a:off x="3733800" y="30480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79" name="TextBox 78"/>
          <p:cNvSpPr txBox="1"/>
          <p:nvPr/>
        </p:nvSpPr>
        <p:spPr>
          <a:xfrm>
            <a:off x="3733800" y="427672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baseline="-25000" dirty="0"/>
          </a:p>
        </p:txBody>
      </p:sp>
      <p:sp>
        <p:nvSpPr>
          <p:cNvPr id="80" name="TextBox 79"/>
          <p:cNvSpPr txBox="1"/>
          <p:nvPr/>
        </p:nvSpPr>
        <p:spPr>
          <a:xfrm>
            <a:off x="3876675" y="4495800"/>
            <a:ext cx="3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4943475" y="449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end</a:t>
            </a:r>
            <a:endParaRPr lang="en-US" baseline="-25000" dirty="0"/>
          </a:p>
        </p:txBody>
      </p:sp>
      <p:sp>
        <p:nvSpPr>
          <p:cNvPr id="82" name="TextBox 81"/>
          <p:cNvSpPr txBox="1"/>
          <p:nvPr/>
        </p:nvSpPr>
        <p:spPr>
          <a:xfrm>
            <a:off x="5181600" y="3352800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/>
          </a:p>
        </p:txBody>
      </p:sp>
      <p:cxnSp>
        <p:nvCxnSpPr>
          <p:cNvPr id="83" name="Straight Connector 82"/>
          <p:cNvCxnSpPr/>
          <p:nvPr/>
        </p:nvCxnSpPr>
        <p:spPr>
          <a:xfrm rot="16200000" flipV="1">
            <a:off x="4491036" y="2824163"/>
            <a:ext cx="762004" cy="752477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4038600" y="2819400"/>
            <a:ext cx="457200" cy="38100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rot="5400000" flipH="1" flipV="1">
            <a:off x="5357416" y="3462735"/>
            <a:ext cx="2067721" cy="3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6391275" y="4495800"/>
            <a:ext cx="685800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391275" y="2667000"/>
            <a:ext cx="76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974012" y="2133600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Velocity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077075" y="4343400"/>
            <a:ext cx="64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858669" y="243840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v</a:t>
            </a:r>
            <a:r>
              <a:rPr lang="en-US" baseline="30000" dirty="0" err="1" smtClean="0"/>
              <a:t>max</a:t>
            </a:r>
            <a:endParaRPr lang="en-US" baseline="30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096000" y="30480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6096000" y="427672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baseline="-25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238875" y="4495800"/>
            <a:ext cx="3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543675" y="449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end</a:t>
            </a:r>
            <a:endParaRPr lang="en-US" baseline="-25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705600" y="3352800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/>
          </a:p>
        </p:txBody>
      </p:sp>
      <p:cxnSp>
        <p:nvCxnSpPr>
          <p:cNvPr id="119" name="Straight Connector 118"/>
          <p:cNvCxnSpPr/>
          <p:nvPr/>
        </p:nvCxnSpPr>
        <p:spPr>
          <a:xfrm rot="16200000" flipV="1">
            <a:off x="6396036" y="3205164"/>
            <a:ext cx="381005" cy="37147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33400" y="990600"/>
            <a:ext cx="1852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1:</a:t>
            </a:r>
          </a:p>
          <a:p>
            <a:r>
              <a:rPr lang="en-US" dirty="0" smtClean="0"/>
              <a:t>D &gt; Area</a:t>
            </a:r>
            <a:r>
              <a:rPr lang="en-US" baseline="-25000" dirty="0" smtClean="0"/>
              <a:t>1</a:t>
            </a:r>
            <a:r>
              <a:rPr lang="en-US" dirty="0" smtClean="0"/>
              <a:t> + Area</a:t>
            </a:r>
            <a:r>
              <a:rPr lang="en-US" baseline="-25000" dirty="0" smtClean="0"/>
              <a:t>2</a:t>
            </a:r>
            <a:endParaRPr lang="en-US" dirty="0" smtClean="0"/>
          </a:p>
          <a:p>
            <a:r>
              <a:rPr lang="en-US" dirty="0" smtClean="0"/>
              <a:t>v</a:t>
            </a:r>
            <a:r>
              <a:rPr lang="en-US" baseline="-25000" dirty="0" smtClean="0"/>
              <a:t>end</a:t>
            </a:r>
            <a:r>
              <a:rPr lang="en-US" dirty="0" smtClean="0"/>
              <a:t> =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 smtClean="0"/>
          </a:p>
          <a:p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3048000" y="9906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2:</a:t>
            </a:r>
          </a:p>
          <a:p>
            <a:r>
              <a:rPr lang="en-US" dirty="0" smtClean="0"/>
              <a:t>Area</a:t>
            </a:r>
            <a:r>
              <a:rPr lang="en-US" baseline="-25000" dirty="0" smtClean="0"/>
              <a:t>1</a:t>
            </a:r>
            <a:r>
              <a:rPr lang="en-US" dirty="0" smtClean="0"/>
              <a:t> + Area</a:t>
            </a:r>
            <a:r>
              <a:rPr lang="en-US" baseline="-25000" dirty="0" smtClean="0"/>
              <a:t>2</a:t>
            </a:r>
            <a:r>
              <a:rPr lang="en-US" dirty="0" smtClean="0"/>
              <a:t> ≥ D &gt; Area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endParaRPr lang="en-US" baseline="-25000" dirty="0" smtClean="0"/>
          </a:p>
          <a:p>
            <a:r>
              <a:rPr lang="en-US" dirty="0" smtClean="0"/>
              <a:t>v</a:t>
            </a:r>
            <a:r>
              <a:rPr lang="en-US" baseline="-25000" dirty="0" smtClean="0"/>
              <a:t>end</a:t>
            </a:r>
            <a:r>
              <a:rPr lang="en-US" dirty="0" smtClean="0"/>
              <a:t> =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 smtClean="0"/>
          </a:p>
          <a:p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5867400" y="990600"/>
            <a:ext cx="1347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3:</a:t>
            </a:r>
          </a:p>
          <a:p>
            <a:r>
              <a:rPr lang="en-US" dirty="0" smtClean="0"/>
              <a:t>D = Area</a:t>
            </a:r>
            <a:r>
              <a:rPr lang="en-US" baseline="-25000" dirty="0" smtClean="0"/>
              <a:t>3</a:t>
            </a:r>
          </a:p>
          <a:p>
            <a:r>
              <a:rPr lang="en-US" dirty="0" smtClean="0"/>
              <a:t>v</a:t>
            </a:r>
            <a:r>
              <a:rPr lang="en-US" baseline="-25000" dirty="0" smtClean="0"/>
              <a:t>end</a:t>
            </a:r>
            <a:r>
              <a:rPr lang="en-US" dirty="0" smtClean="0"/>
              <a:t> =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 smtClean="0"/>
          </a:p>
          <a:p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7315200" y="990600"/>
            <a:ext cx="1401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4:</a:t>
            </a:r>
          </a:p>
          <a:p>
            <a:r>
              <a:rPr lang="en-US" dirty="0" smtClean="0"/>
              <a:t>Area</a:t>
            </a:r>
            <a:r>
              <a:rPr lang="en-US" baseline="-25000" dirty="0" smtClean="0"/>
              <a:t>3</a:t>
            </a:r>
            <a:r>
              <a:rPr lang="en-US" dirty="0" smtClean="0"/>
              <a:t> &gt; D ≥ 0</a:t>
            </a:r>
            <a:endParaRPr lang="en-US" baseline="-25000" dirty="0" smtClean="0"/>
          </a:p>
          <a:p>
            <a:r>
              <a:rPr lang="en-US" dirty="0" smtClean="0"/>
              <a:t>No solution</a:t>
            </a:r>
            <a:endParaRPr lang="en-US" baseline="-25000" dirty="0" smtClean="0"/>
          </a:p>
          <a:p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457200" y="3657600"/>
            <a:ext cx="77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Area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9" name="TextBox 158"/>
          <p:cNvSpPr txBox="1"/>
          <p:nvPr/>
        </p:nvSpPr>
        <p:spPr>
          <a:xfrm>
            <a:off x="2057400" y="3657600"/>
            <a:ext cx="77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Area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60" name="TextBox 159"/>
          <p:cNvSpPr txBox="1"/>
          <p:nvPr/>
        </p:nvSpPr>
        <p:spPr>
          <a:xfrm>
            <a:off x="6324600" y="3743325"/>
            <a:ext cx="77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Area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62" name="Content Placeholder 2"/>
          <p:cNvSpPr>
            <a:spLocks noGrp="1"/>
          </p:cNvSpPr>
          <p:nvPr>
            <p:ph idx="1"/>
          </p:nvPr>
        </p:nvSpPr>
        <p:spPr>
          <a:xfrm>
            <a:off x="533400" y="5118754"/>
            <a:ext cx="8077200" cy="15106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 solution when D &lt; Area</a:t>
            </a:r>
            <a:r>
              <a:rPr lang="en-US" baseline="-25000" dirty="0" smtClean="0"/>
              <a:t>3</a:t>
            </a:r>
            <a:r>
              <a:rPr lang="en-US" dirty="0" smtClean="0"/>
              <a:t>, because the vehicle is close to the intersection---can’t decelerate enough to a velocity below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 smtClean="0"/>
          </a:p>
          <a:p>
            <a:r>
              <a:rPr lang="en-US" dirty="0" smtClean="0"/>
              <a:t>When D ≥ Area</a:t>
            </a:r>
            <a:r>
              <a:rPr lang="en-US" baseline="-25000" dirty="0" smtClean="0"/>
              <a:t>3</a:t>
            </a:r>
            <a:r>
              <a:rPr lang="en-US" dirty="0" smtClean="0"/>
              <a:t> , always arrive at the intersection at the maximum arrival speed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r>
              <a:rPr lang="en-US" dirty="0" smtClean="0"/>
              <a:t> in the smallest amount of time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 rot="5400000" flipH="1" flipV="1">
            <a:off x="6774804" y="3462734"/>
            <a:ext cx="2067721" cy="3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7808663" y="4495799"/>
            <a:ext cx="685800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7808663" y="2666999"/>
            <a:ext cx="76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7391400" y="2133599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Velocity</a:t>
            </a:r>
            <a:endParaRPr lang="en-US" sz="1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8494463" y="4343399"/>
            <a:ext cx="64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61" name="TextBox 160"/>
          <p:cNvSpPr txBox="1"/>
          <p:nvPr/>
        </p:nvSpPr>
        <p:spPr>
          <a:xfrm>
            <a:off x="7276057" y="2438399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v</a:t>
            </a:r>
            <a:r>
              <a:rPr lang="en-US" baseline="30000" dirty="0" err="1" smtClean="0"/>
              <a:t>max</a:t>
            </a:r>
            <a:endParaRPr lang="en-US" baseline="30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7513388" y="304799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64" name="TextBox 163"/>
          <p:cNvSpPr txBox="1"/>
          <p:nvPr/>
        </p:nvSpPr>
        <p:spPr>
          <a:xfrm>
            <a:off x="7513388" y="4276724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</a:t>
            </a:r>
            <a:endParaRPr lang="en-US" baseline="-25000" dirty="0"/>
          </a:p>
        </p:txBody>
      </p:sp>
      <p:sp>
        <p:nvSpPr>
          <p:cNvPr id="165" name="TextBox 164"/>
          <p:cNvSpPr txBox="1"/>
          <p:nvPr/>
        </p:nvSpPr>
        <p:spPr>
          <a:xfrm>
            <a:off x="7656263" y="4495799"/>
            <a:ext cx="3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66" name="TextBox 165"/>
          <p:cNvSpPr txBox="1"/>
          <p:nvPr/>
        </p:nvSpPr>
        <p:spPr>
          <a:xfrm>
            <a:off x="7961063" y="449579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end</a:t>
            </a:r>
            <a:endParaRPr lang="en-US" baseline="-25000" dirty="0"/>
          </a:p>
        </p:txBody>
      </p:sp>
      <p:sp>
        <p:nvSpPr>
          <p:cNvPr id="167" name="TextBox 166"/>
          <p:cNvSpPr txBox="1"/>
          <p:nvPr/>
        </p:nvSpPr>
        <p:spPr>
          <a:xfrm>
            <a:off x="8122988" y="3352799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endmax</a:t>
            </a:r>
            <a:endParaRPr lang="en-US" baseline="-25000" dirty="0"/>
          </a:p>
        </p:txBody>
      </p:sp>
      <p:cxnSp>
        <p:nvCxnSpPr>
          <p:cNvPr id="168" name="Straight Connector 167"/>
          <p:cNvCxnSpPr/>
          <p:nvPr/>
        </p:nvCxnSpPr>
        <p:spPr>
          <a:xfrm rot="16200000" flipV="1">
            <a:off x="7813424" y="3205163"/>
            <a:ext cx="381005" cy="371478"/>
          </a:xfrm>
          <a:prstGeom prst="line">
            <a:avLst/>
          </a:prstGeom>
          <a:ln w="254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Optimal Velocity Schedule when v</a:t>
            </a:r>
            <a:r>
              <a:rPr kumimoji="0" lang="en-US" sz="4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&gt; </a:t>
            </a: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</a:t>
            </a:r>
            <a:r>
              <a:rPr kumimoji="0" lang="en-US" sz="4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endmax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490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73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Guarantee arriving at the right time and at the right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algorithm returns the optimal arrival time t</a:t>
            </a:r>
            <a:r>
              <a:rPr lang="en-US" sz="2400" baseline="-25000" dirty="0" smtClean="0"/>
              <a:t>end</a:t>
            </a:r>
            <a:r>
              <a:rPr lang="en-US" sz="2400" dirty="0" smtClean="0"/>
              <a:t> and optimal arrival velocity v</a:t>
            </a:r>
            <a:r>
              <a:rPr lang="en-US" sz="2400" baseline="-25000" dirty="0" smtClean="0"/>
              <a:t>end</a:t>
            </a:r>
            <a:r>
              <a:rPr lang="en-US" sz="2400" dirty="0" smtClean="0"/>
              <a:t> together with the velocity schedule (or acceleration schedule)</a:t>
            </a:r>
          </a:p>
          <a:p>
            <a:pPr lvl="1"/>
            <a:r>
              <a:rPr lang="en-US" sz="2000" dirty="0" smtClean="0"/>
              <a:t>avoid cancellation of reservation →  avoid stopping before intersection</a:t>
            </a:r>
          </a:p>
          <a:p>
            <a:pPr>
              <a:buNone/>
            </a:pPr>
            <a:endParaRPr lang="en-US" sz="2400" dirty="0"/>
          </a:p>
        </p:txBody>
      </p:sp>
      <p:grpSp>
        <p:nvGrpSpPr>
          <p:cNvPr id="4" name="Group 6"/>
          <p:cNvGrpSpPr/>
          <p:nvPr/>
        </p:nvGrpSpPr>
        <p:grpSpPr>
          <a:xfrm>
            <a:off x="2743200" y="3505200"/>
            <a:ext cx="3657600" cy="2743200"/>
            <a:chOff x="2286000" y="2514600"/>
            <a:chExt cx="3657600" cy="2743200"/>
          </a:xfrm>
        </p:grpSpPr>
        <p:sp>
          <p:nvSpPr>
            <p:cNvPr id="8" name="Rectangle 7"/>
            <p:cNvSpPr/>
            <p:nvPr/>
          </p:nvSpPr>
          <p:spPr>
            <a:xfrm>
              <a:off x="2286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6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86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57600" y="2514600"/>
              <a:ext cx="914400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0"/>
            </p:cNvCxnSpPr>
            <p:nvPr/>
          </p:nvCxnSpPr>
          <p:spPr>
            <a:xfrm rot="16200000" flipH="1">
              <a:off x="3657600" y="29718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3657600" y="48006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1"/>
            </p:cNvCxnSpPr>
            <p:nvPr/>
          </p:nvCxnSpPr>
          <p:spPr>
            <a:xfrm>
              <a:off x="2286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72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1"/>
            </p:cNvCxnSpPr>
            <p:nvPr/>
          </p:nvCxnSpPr>
          <p:spPr>
            <a:xfrm rot="10800000" flipV="1">
              <a:off x="3657600" y="38862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 flipV="1">
              <a:off x="4572000" y="34290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4114800" y="43434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657600" y="34290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600" y="4953000"/>
            <a:ext cx="609600" cy="324255"/>
          </a:xfrm>
          <a:prstGeom prst="rect">
            <a:avLst/>
          </a:prstGeom>
          <a:noFill/>
        </p:spPr>
      </p:pic>
      <p:sp>
        <p:nvSpPr>
          <p:cNvPr id="24" name="Rounded Rectangular Callout 23"/>
          <p:cNvSpPr/>
          <p:nvPr/>
        </p:nvSpPr>
        <p:spPr>
          <a:xfrm>
            <a:off x="304800" y="3657600"/>
            <a:ext cx="2362200" cy="794719"/>
          </a:xfrm>
          <a:prstGeom prst="wedgeRoundRectCallout">
            <a:avLst>
              <a:gd name="adj1" fmla="val 61134"/>
              <a:gd name="adj2" fmla="val 11353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 will be on time and at the right speed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6705600" y="3657600"/>
            <a:ext cx="1752600" cy="794719"/>
          </a:xfrm>
          <a:prstGeom prst="wedgeRoundRectCallout">
            <a:avLst>
              <a:gd name="adj1" fmla="val -173483"/>
              <a:gd name="adj2" fmla="val 1075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Then I expect no cancellation</a:t>
            </a:r>
          </a:p>
        </p:txBody>
      </p:sp>
    </p:spTree>
    <p:extLst>
      <p:ext uri="{BB962C8B-B14F-4D97-AF65-F5344CB8AC3E}">
        <p14:creationId xmlns:p14="http://schemas.microsoft.com/office/powerpoint/2010/main" val="82254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Method 2: </a:t>
            </a:r>
            <a:r>
              <a:rPr lang="en-US" dirty="0"/>
              <a:t>E</a:t>
            </a:r>
            <a:r>
              <a:rPr lang="en-US" dirty="0" smtClean="0"/>
              <a:t>arly </a:t>
            </a:r>
            <a:r>
              <a:rPr lang="en-US" dirty="0"/>
              <a:t>C</a:t>
            </a:r>
            <a:r>
              <a:rPr lang="en-US" dirty="0" smtClean="0"/>
              <a:t>ancellation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Method 2: Cancel reservation if the vehicle knows that it can’t </a:t>
            </a:r>
            <a:r>
              <a:rPr lang="en-US" sz="2400" dirty="0" err="1" smtClean="0"/>
              <a:t>arrrive</a:t>
            </a:r>
            <a:r>
              <a:rPr lang="en-US" sz="2400" dirty="0" smtClean="0"/>
              <a:t> at the intersection at the given time and the given velocity.</a:t>
            </a:r>
          </a:p>
          <a:p>
            <a:pPr lvl="1"/>
            <a:r>
              <a:rPr lang="en-US" sz="2000" dirty="0" smtClean="0"/>
              <a:t>Early cancellation→ can submit a new request as soon as possible</a:t>
            </a:r>
          </a:p>
          <a:p>
            <a:pPr lvl="1"/>
            <a:r>
              <a:rPr lang="en-US" sz="2000" dirty="0" smtClean="0"/>
              <a:t>Early cancellation→ free up space-time tiles in the intersections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grpSp>
        <p:nvGrpSpPr>
          <p:cNvPr id="4" name="Group 6"/>
          <p:cNvGrpSpPr/>
          <p:nvPr/>
        </p:nvGrpSpPr>
        <p:grpSpPr>
          <a:xfrm>
            <a:off x="2628900" y="3486090"/>
            <a:ext cx="3657600" cy="2743200"/>
            <a:chOff x="2286000" y="2514600"/>
            <a:chExt cx="3657600" cy="2743200"/>
          </a:xfrm>
        </p:grpSpPr>
        <p:sp>
          <p:nvSpPr>
            <p:cNvPr id="8" name="Rectangle 7"/>
            <p:cNvSpPr/>
            <p:nvPr/>
          </p:nvSpPr>
          <p:spPr>
            <a:xfrm>
              <a:off x="2286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6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86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57600" y="2514600"/>
              <a:ext cx="914400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0"/>
            </p:cNvCxnSpPr>
            <p:nvPr/>
          </p:nvCxnSpPr>
          <p:spPr>
            <a:xfrm rot="16200000" flipH="1">
              <a:off x="3657600" y="29718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3657600" y="48006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1"/>
            </p:cNvCxnSpPr>
            <p:nvPr/>
          </p:nvCxnSpPr>
          <p:spPr>
            <a:xfrm>
              <a:off x="2286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72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1"/>
            </p:cNvCxnSpPr>
            <p:nvPr/>
          </p:nvCxnSpPr>
          <p:spPr>
            <a:xfrm rot="10800000" flipV="1">
              <a:off x="3657600" y="38862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 flipV="1">
              <a:off x="4572000" y="34290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4114800" y="43434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657600" y="34290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1300" y="4933890"/>
            <a:ext cx="609600" cy="324255"/>
          </a:xfrm>
          <a:prstGeom prst="rect">
            <a:avLst/>
          </a:prstGeom>
          <a:noFill/>
        </p:spPr>
      </p:pic>
      <p:sp>
        <p:nvSpPr>
          <p:cNvPr id="24" name="Rounded Rectangular Callout 23"/>
          <p:cNvSpPr/>
          <p:nvPr/>
        </p:nvSpPr>
        <p:spPr>
          <a:xfrm>
            <a:off x="876300" y="3638490"/>
            <a:ext cx="1295400" cy="794719"/>
          </a:xfrm>
          <a:prstGeom prst="wedgeRoundRectCallout">
            <a:avLst>
              <a:gd name="adj1" fmla="val 94194"/>
              <a:gd name="adj2" fmla="val 1091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No, I can’t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6553200" y="3429000"/>
            <a:ext cx="2133600" cy="933510"/>
          </a:xfrm>
          <a:prstGeom prst="wedgeRoundRectCallout">
            <a:avLst>
              <a:gd name="adj1" fmla="val -146473"/>
              <a:gd name="adj2" fmla="val 1139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Can you arrive at time t</a:t>
            </a:r>
            <a:r>
              <a:rPr lang="en-US" baseline="-25000" dirty="0" smtClean="0">
                <a:solidFill>
                  <a:schemeClr val="tx1"/>
                </a:solidFill>
              </a:rPr>
              <a:t>end</a:t>
            </a:r>
            <a:r>
              <a:rPr lang="en-US" dirty="0" smtClean="0">
                <a:solidFill>
                  <a:schemeClr val="tx1"/>
                </a:solidFill>
              </a:rPr>
              <a:t> and at velocity v</a:t>
            </a:r>
            <a:r>
              <a:rPr lang="en-US" baseline="-25000" dirty="0" smtClean="0">
                <a:solidFill>
                  <a:schemeClr val="tx1"/>
                </a:solidFill>
              </a:rPr>
              <a:t>end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baseline="-25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0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Validation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8077200" cy="3200400"/>
          </a:xfrm>
        </p:spPr>
        <p:txBody>
          <a:bodyPr>
            <a:noAutofit/>
          </a:bodyPr>
          <a:lstStyle/>
          <a:p>
            <a:r>
              <a:rPr lang="en-US" sz="2400" dirty="0" smtClean="0"/>
              <a:t>Given</a:t>
            </a:r>
          </a:p>
          <a:p>
            <a:pPr lvl="1"/>
            <a:r>
              <a:rPr lang="en-US" sz="1800" dirty="0" smtClean="0"/>
              <a:t>The current time t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and the current velocity v</a:t>
            </a:r>
            <a:r>
              <a:rPr lang="en-US" sz="1800" baseline="-25000" dirty="0" smtClean="0"/>
              <a:t>1</a:t>
            </a:r>
          </a:p>
          <a:p>
            <a:pPr lvl="1"/>
            <a:r>
              <a:rPr lang="en-US" sz="1800" b="1" dirty="0" smtClean="0"/>
              <a:t>The arrival time t</a:t>
            </a:r>
            <a:r>
              <a:rPr lang="en-US" sz="1800" b="1" baseline="-25000" dirty="0" smtClean="0"/>
              <a:t>end</a:t>
            </a:r>
            <a:r>
              <a:rPr lang="en-US" sz="1800" b="1" dirty="0" smtClean="0"/>
              <a:t> and the arrival velocity v</a:t>
            </a:r>
            <a:r>
              <a:rPr lang="en-US" sz="1800" b="1" baseline="-25000" dirty="0" smtClean="0"/>
              <a:t>end </a:t>
            </a:r>
            <a:r>
              <a:rPr lang="en-US" sz="1800" b="1" dirty="0" smtClean="0"/>
              <a:t>(assume v</a:t>
            </a:r>
            <a:r>
              <a:rPr lang="en-US" sz="1800" b="1" baseline="-25000" dirty="0" smtClean="0"/>
              <a:t>end</a:t>
            </a:r>
            <a:r>
              <a:rPr lang="en-US" sz="1800" b="1" dirty="0" smtClean="0"/>
              <a:t> ≤</a:t>
            </a:r>
            <a:r>
              <a:rPr lang="en-US" sz="1800" b="1" dirty="0" err="1" smtClean="0"/>
              <a:t>v</a:t>
            </a:r>
            <a:r>
              <a:rPr lang="en-US" sz="1800" b="1" baseline="-25000" dirty="0" err="1" smtClean="0"/>
              <a:t>endmax</a:t>
            </a:r>
            <a:r>
              <a:rPr lang="en-US" sz="1800" b="1" dirty="0" smtClean="0"/>
              <a:t>)</a:t>
            </a:r>
            <a:endParaRPr lang="en-US" sz="1800" b="1" baseline="-25000" dirty="0" smtClean="0"/>
          </a:p>
          <a:p>
            <a:pPr lvl="1"/>
            <a:r>
              <a:rPr lang="en-US" sz="1800" dirty="0" smtClean="0"/>
              <a:t>The distance D between the current position and the intersection</a:t>
            </a:r>
          </a:p>
          <a:p>
            <a:pPr lvl="1"/>
            <a:r>
              <a:rPr lang="en-US" sz="1800" dirty="0" smtClean="0"/>
              <a:t>The speed limit of the road </a:t>
            </a:r>
            <a:r>
              <a:rPr lang="en-US" sz="1800" dirty="0" err="1" smtClean="0"/>
              <a:t>v</a:t>
            </a:r>
            <a:r>
              <a:rPr lang="en-US" sz="1800" baseline="30000" dirty="0" err="1" smtClean="0"/>
              <a:t>max</a:t>
            </a:r>
            <a:endParaRPr lang="en-US" sz="1800" baseline="30000" dirty="0" smtClean="0"/>
          </a:p>
          <a:p>
            <a:pPr lvl="1"/>
            <a:r>
              <a:rPr lang="en-US" sz="1800" dirty="0" smtClean="0"/>
              <a:t>The maximum acceleration 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max</a:t>
            </a:r>
            <a:r>
              <a:rPr lang="en-US" sz="1800" dirty="0" smtClean="0"/>
              <a:t> and the minimum acceleration 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min</a:t>
            </a:r>
            <a:endParaRPr lang="en-US" sz="1800" baseline="-25000" dirty="0" smtClean="0"/>
          </a:p>
          <a:p>
            <a:r>
              <a:rPr lang="en-US" sz="2400" dirty="0" smtClean="0"/>
              <a:t>Check whether a velocity schedule v(·) or an acceleration schedule a(·) exists such that the vehicle can arrives at the intersection at the given t</a:t>
            </a:r>
            <a:r>
              <a:rPr lang="en-US" sz="2400" baseline="-25000" dirty="0" smtClean="0"/>
              <a:t>end</a:t>
            </a:r>
            <a:r>
              <a:rPr lang="en-US" sz="2400" dirty="0" smtClean="0"/>
              <a:t> and the given velocity v</a:t>
            </a:r>
            <a:r>
              <a:rPr lang="en-US" sz="2400" baseline="-25000" dirty="0" smtClean="0"/>
              <a:t>end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86200"/>
            <a:ext cx="5943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15200" y="3886200"/>
            <a:ext cx="1371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5715000"/>
            <a:ext cx="5943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15200" y="5715000"/>
            <a:ext cx="1371600" cy="914400"/>
          </a:xfrm>
          <a:prstGeom prst="rect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4800600"/>
            <a:ext cx="5943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15200" y="4800600"/>
            <a:ext cx="1371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00800" y="3886200"/>
            <a:ext cx="914400" cy="274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rot="16200000" flipH="1">
            <a:off x="6400800" y="4343400"/>
            <a:ext cx="914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H="1">
            <a:off x="6400800" y="6172200"/>
            <a:ext cx="914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1"/>
            <a:endCxn id="10" idx="1"/>
          </p:cNvCxnSpPr>
          <p:nvPr/>
        </p:nvCxnSpPr>
        <p:spPr>
          <a:xfrm rot="10800000" flipH="1">
            <a:off x="457200" y="5257800"/>
            <a:ext cx="5943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15200" y="5257800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</p:cNvCxnSpPr>
          <p:nvPr/>
        </p:nvCxnSpPr>
        <p:spPr>
          <a:xfrm rot="10800000" flipV="1">
            <a:off x="6400800" y="5257800"/>
            <a:ext cx="0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 flipV="1">
            <a:off x="7315200" y="4800600"/>
            <a:ext cx="0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6858000" y="5715000"/>
            <a:ext cx="45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6400800" y="4800600"/>
            <a:ext cx="45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5334000"/>
            <a:ext cx="609600" cy="324255"/>
          </a:xfrm>
          <a:prstGeom prst="rect">
            <a:avLst/>
          </a:prstGeom>
          <a:noFill/>
        </p:spPr>
      </p:pic>
      <p:sp>
        <p:nvSpPr>
          <p:cNvPr id="20" name="Rounded Rectangular Callout 19"/>
          <p:cNvSpPr/>
          <p:nvPr/>
        </p:nvSpPr>
        <p:spPr>
          <a:xfrm>
            <a:off x="609600" y="3962400"/>
            <a:ext cx="1447800" cy="642319"/>
          </a:xfrm>
          <a:prstGeom prst="wedgeRoundRectCallout">
            <a:avLst>
              <a:gd name="adj1" fmla="val -31969"/>
              <a:gd name="adj2" fmla="val 150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At time </a:t>
            </a:r>
            <a:r>
              <a:rPr lang="en-US" sz="1600" dirty="0" smtClean="0">
                <a:solidFill>
                  <a:srgbClr val="FF0000"/>
                </a:solidFill>
              </a:rPr>
              <a:t>t</a:t>
            </a:r>
            <a:r>
              <a:rPr lang="en-US" sz="1600" baseline="-25000" dirty="0" smtClean="0">
                <a:solidFill>
                  <a:srgbClr val="FF0000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, the velocity is </a:t>
            </a:r>
            <a:r>
              <a:rPr lang="en-US" sz="1600" dirty="0" smtClean="0">
                <a:solidFill>
                  <a:srgbClr val="FF0000"/>
                </a:solidFill>
              </a:rPr>
              <a:t>v</a:t>
            </a:r>
            <a:r>
              <a:rPr lang="en-US" sz="1600" baseline="-25000" dirty="0" smtClean="0">
                <a:solidFill>
                  <a:srgbClr val="FF0000"/>
                </a:solidFill>
              </a:rPr>
              <a:t>1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pic>
        <p:nvPicPr>
          <p:cNvPr id="25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5334000"/>
            <a:ext cx="609600" cy="324255"/>
          </a:xfrm>
          <a:prstGeom prst="rect">
            <a:avLst/>
          </a:prstGeom>
          <a:noFill/>
        </p:spPr>
      </p:pic>
      <p:sp>
        <p:nvSpPr>
          <p:cNvPr id="26" name="Rounded Rectangular Callout 25"/>
          <p:cNvSpPr/>
          <p:nvPr/>
        </p:nvSpPr>
        <p:spPr>
          <a:xfrm>
            <a:off x="6019800" y="3962400"/>
            <a:ext cx="1600200" cy="642319"/>
          </a:xfrm>
          <a:prstGeom prst="wedgeRoundRectCallout">
            <a:avLst>
              <a:gd name="adj1" fmla="val -31969"/>
              <a:gd name="adj2" fmla="val 150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At time </a:t>
            </a:r>
            <a:r>
              <a:rPr lang="en-US" sz="1600" dirty="0" smtClean="0">
                <a:solidFill>
                  <a:srgbClr val="0000FF"/>
                </a:solidFill>
              </a:rPr>
              <a:t>t</a:t>
            </a:r>
            <a:r>
              <a:rPr lang="en-US" sz="1600" baseline="-25000" dirty="0" smtClean="0">
                <a:solidFill>
                  <a:srgbClr val="0000FF"/>
                </a:solidFill>
              </a:rPr>
              <a:t>end</a:t>
            </a:r>
            <a:r>
              <a:rPr lang="en-US" sz="1600" dirty="0" smtClean="0">
                <a:solidFill>
                  <a:schemeClr val="tx1"/>
                </a:solidFill>
              </a:rPr>
              <a:t>, the velocity is </a:t>
            </a:r>
            <a:r>
              <a:rPr lang="en-US" sz="1600" dirty="0" smtClean="0">
                <a:solidFill>
                  <a:srgbClr val="0000FF"/>
                </a:solidFill>
              </a:rPr>
              <a:t>v</a:t>
            </a:r>
            <a:r>
              <a:rPr lang="en-US" sz="1600" baseline="-25000" dirty="0" smtClean="0">
                <a:solidFill>
                  <a:srgbClr val="0000FF"/>
                </a:solidFill>
              </a:rPr>
              <a:t>end</a:t>
            </a:r>
            <a:endParaRPr lang="en-US" sz="1600" baseline="-25000" dirty="0">
              <a:solidFill>
                <a:srgbClr val="0000FF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143000" y="6172200"/>
            <a:ext cx="525780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05200" y="61722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352800" y="4953000"/>
            <a:ext cx="533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352800" y="4953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SPEED</a:t>
            </a:r>
          </a:p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LIMIT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52800" y="52578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+mj-lt"/>
                <a:cs typeface="Arial" pitchFamily="34" charset="0"/>
              </a:rPr>
              <a:t>v</a:t>
            </a:r>
            <a:r>
              <a:rPr lang="en-US" sz="1400" b="1" baseline="30000" dirty="0" err="1" smtClean="0">
                <a:solidFill>
                  <a:srgbClr val="FF0000"/>
                </a:solidFill>
                <a:latin typeface="+mj-lt"/>
                <a:cs typeface="Arial" pitchFamily="34" charset="0"/>
              </a:rPr>
              <a:t>max</a:t>
            </a:r>
            <a:endParaRPr lang="en-US" sz="1400" b="1" baseline="30000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29400" y="4953000"/>
            <a:ext cx="533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629400" y="4953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SPEED</a:t>
            </a:r>
          </a:p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LIMIT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53200" y="51816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+mj-lt"/>
                <a:cs typeface="Arial" pitchFamily="34" charset="0"/>
              </a:rPr>
              <a:t>v</a:t>
            </a:r>
            <a:r>
              <a:rPr lang="en-US" sz="1400" b="1" baseline="-25000" dirty="0" err="1" smtClean="0">
                <a:solidFill>
                  <a:srgbClr val="FF0000"/>
                </a:solidFill>
                <a:latin typeface="+mj-lt"/>
                <a:cs typeface="Arial" pitchFamily="34" charset="0"/>
              </a:rPr>
              <a:t>endmax</a:t>
            </a:r>
            <a:endParaRPr lang="en-US" sz="2400" b="1" baseline="-25000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2362200" y="3962400"/>
            <a:ext cx="2133600" cy="642319"/>
          </a:xfrm>
          <a:prstGeom prst="wedgeRoundRectCallout">
            <a:avLst>
              <a:gd name="adj1" fmla="val -105347"/>
              <a:gd name="adj2" fmla="val 1591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My max. </a:t>
            </a:r>
            <a:r>
              <a:rPr lang="en-US" sz="1600" dirty="0" err="1" smtClean="0">
                <a:solidFill>
                  <a:schemeClr val="tx1"/>
                </a:solidFill>
              </a:rPr>
              <a:t>accel</a:t>
            </a:r>
            <a:r>
              <a:rPr lang="en-US" sz="1600" dirty="0" smtClean="0">
                <a:solidFill>
                  <a:schemeClr val="tx1"/>
                </a:solidFill>
              </a:rPr>
              <a:t>. is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max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My max. </a:t>
            </a:r>
            <a:r>
              <a:rPr lang="en-US" sz="1600" dirty="0" err="1" smtClean="0">
                <a:solidFill>
                  <a:schemeClr val="tx1"/>
                </a:solidFill>
              </a:rPr>
              <a:t>decel</a:t>
            </a:r>
            <a:r>
              <a:rPr lang="en-US" sz="1600" dirty="0" smtClean="0">
                <a:solidFill>
                  <a:schemeClr val="tx1"/>
                </a:solidFill>
              </a:rPr>
              <a:t>. is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min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74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Time-Velocity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10600" cy="2209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visualization of the constraints:</a:t>
            </a:r>
          </a:p>
          <a:p>
            <a:pPr lvl="1"/>
            <a:r>
              <a:rPr lang="en-US" sz="2000" dirty="0" smtClean="0"/>
              <a:t>v(t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 = v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 and v(t</a:t>
            </a:r>
            <a:r>
              <a:rPr lang="en-US" sz="2000" baseline="-25000" dirty="0" smtClean="0"/>
              <a:t>end</a:t>
            </a:r>
            <a:r>
              <a:rPr lang="en-US" sz="2000" dirty="0" smtClean="0"/>
              <a:t>) = v</a:t>
            </a:r>
            <a:r>
              <a:rPr lang="en-US" sz="2000" baseline="-25000" dirty="0" smtClean="0"/>
              <a:t>end</a:t>
            </a:r>
          </a:p>
          <a:p>
            <a:pPr lvl="1"/>
            <a:r>
              <a:rPr lang="en-US" sz="1800" dirty="0" smtClean="0"/>
              <a:t>The velocity cannot exceed the speed of the road </a:t>
            </a:r>
            <a:r>
              <a:rPr lang="en-US" sz="1800" dirty="0" err="1" smtClean="0"/>
              <a:t>v</a:t>
            </a:r>
            <a:r>
              <a:rPr lang="en-US" sz="1800" baseline="30000" dirty="0" err="1" smtClean="0"/>
              <a:t>max</a:t>
            </a:r>
            <a:r>
              <a:rPr lang="en-US" sz="1800" baseline="30000" dirty="0" smtClean="0"/>
              <a:t> </a:t>
            </a:r>
            <a:r>
              <a:rPr lang="en-US" sz="1800" dirty="0" smtClean="0"/>
              <a:t>or be negative at any time</a:t>
            </a:r>
          </a:p>
          <a:p>
            <a:pPr lvl="1"/>
            <a:r>
              <a:rPr lang="en-US" sz="1800" dirty="0" smtClean="0"/>
              <a:t>The arrival velocity v</a:t>
            </a:r>
            <a:r>
              <a:rPr lang="en-US" sz="1800" baseline="-25000" dirty="0" smtClean="0"/>
              <a:t>end </a:t>
            </a:r>
            <a:r>
              <a:rPr lang="en-US" sz="1800" dirty="0" smtClean="0"/>
              <a:t>cannot exceed the speed limit of the trajectory 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endmax</a:t>
            </a:r>
            <a:endParaRPr lang="en-US" sz="1800" baseline="-25000" dirty="0" smtClean="0"/>
          </a:p>
          <a:p>
            <a:pPr lvl="1"/>
            <a:r>
              <a:rPr lang="en-US" sz="1800" dirty="0" smtClean="0"/>
              <a:t>The acceleration at any point in time must be within the limitations [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min</a:t>
            </a:r>
            <a:r>
              <a:rPr lang="en-US" sz="1800" dirty="0" smtClean="0"/>
              <a:t>, 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max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The travel distance is D</a:t>
            </a:r>
          </a:p>
          <a:p>
            <a:pPr lvl="1"/>
            <a:endParaRPr lang="en-US" sz="1800" dirty="0"/>
          </a:p>
        </p:txBody>
      </p:sp>
      <p:cxnSp>
        <p:nvCxnSpPr>
          <p:cNvPr id="5" name="Straight Arrow Connector 4"/>
          <p:cNvCxnSpPr>
            <a:endCxn id="12" idx="2"/>
          </p:cNvCxnSpPr>
          <p:nvPr/>
        </p:nvCxnSpPr>
        <p:spPr>
          <a:xfrm flipV="1">
            <a:off x="2437606" y="3295710"/>
            <a:ext cx="6895" cy="302968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2438400" y="4191000"/>
            <a:ext cx="3657599" cy="1714500"/>
          </a:xfrm>
          <a:custGeom>
            <a:avLst/>
            <a:gdLst>
              <a:gd name="connsiteX0" fmla="*/ 0 w 3667125"/>
              <a:gd name="connsiteY0" fmla="*/ 1209675 h 1714500"/>
              <a:gd name="connsiteX1" fmla="*/ 914400 w 3667125"/>
              <a:gd name="connsiteY1" fmla="*/ 1695450 h 1714500"/>
              <a:gd name="connsiteX2" fmla="*/ 1828800 w 3667125"/>
              <a:gd name="connsiteY2" fmla="*/ 1095375 h 1714500"/>
              <a:gd name="connsiteX3" fmla="*/ 2752725 w 3667125"/>
              <a:gd name="connsiteY3" fmla="*/ 76200 h 1714500"/>
              <a:gd name="connsiteX4" fmla="*/ 3667125 w 3667125"/>
              <a:gd name="connsiteY4" fmla="*/ 638175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25" h="1714500">
                <a:moveTo>
                  <a:pt x="0" y="1209675"/>
                </a:moveTo>
                <a:cubicBezTo>
                  <a:pt x="304800" y="1462087"/>
                  <a:pt x="609600" y="1714500"/>
                  <a:pt x="914400" y="1695450"/>
                </a:cubicBezTo>
                <a:cubicBezTo>
                  <a:pt x="1219200" y="1676400"/>
                  <a:pt x="1522413" y="1365250"/>
                  <a:pt x="1828800" y="1095375"/>
                </a:cubicBezTo>
                <a:cubicBezTo>
                  <a:pt x="2135187" y="825500"/>
                  <a:pt x="2446337" y="152400"/>
                  <a:pt x="2752725" y="76200"/>
                </a:cubicBezTo>
                <a:cubicBezTo>
                  <a:pt x="3059113" y="0"/>
                  <a:pt x="3363119" y="319087"/>
                  <a:pt x="3667125" y="63817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438400" y="6324600"/>
            <a:ext cx="4496594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2438400" y="4189413"/>
            <a:ext cx="3657600" cy="2135187"/>
          </a:xfrm>
          <a:custGeom>
            <a:avLst/>
            <a:gdLst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220787 h 2144712"/>
              <a:gd name="connsiteX1" fmla="*/ 914400 w 3657600"/>
              <a:gd name="connsiteY1" fmla="*/ 1697037 h 2144712"/>
              <a:gd name="connsiteX2" fmla="*/ 1819275 w 3657600"/>
              <a:gd name="connsiteY2" fmla="*/ 1106487 h 2144712"/>
              <a:gd name="connsiteX3" fmla="*/ 2743200 w 3657600"/>
              <a:gd name="connsiteY3" fmla="*/ 77787 h 2144712"/>
              <a:gd name="connsiteX4" fmla="*/ 3657600 w 3657600"/>
              <a:gd name="connsiteY4" fmla="*/ 639762 h 2144712"/>
              <a:gd name="connsiteX5" fmla="*/ 3648075 w 3657600"/>
              <a:gd name="connsiteY5" fmla="*/ 2144712 h 2144712"/>
              <a:gd name="connsiteX6" fmla="*/ 0 w 3657600"/>
              <a:gd name="connsiteY6" fmla="*/ 2135187 h 2144712"/>
              <a:gd name="connsiteX7" fmla="*/ 9525 w 3657600"/>
              <a:gd name="connsiteY7" fmla="*/ 1220787 h 214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2144712">
                <a:moveTo>
                  <a:pt x="9525" y="1220787"/>
                </a:moveTo>
                <a:cubicBezTo>
                  <a:pt x="161925" y="1147762"/>
                  <a:pt x="612775" y="1716087"/>
                  <a:pt x="914400" y="1697037"/>
                </a:cubicBezTo>
                <a:cubicBezTo>
                  <a:pt x="1216025" y="1677987"/>
                  <a:pt x="1514475" y="1376362"/>
                  <a:pt x="1819275" y="1106487"/>
                </a:cubicBezTo>
                <a:cubicBezTo>
                  <a:pt x="2124075" y="836612"/>
                  <a:pt x="2436813" y="155574"/>
                  <a:pt x="2743200" y="77787"/>
                </a:cubicBezTo>
                <a:cubicBezTo>
                  <a:pt x="3049587" y="0"/>
                  <a:pt x="3506788" y="295275"/>
                  <a:pt x="3657600" y="639762"/>
                </a:cubicBezTo>
                <a:lnTo>
                  <a:pt x="3648075" y="2144712"/>
                </a:lnTo>
                <a:lnTo>
                  <a:pt x="0" y="2135187"/>
                </a:lnTo>
                <a:lnTo>
                  <a:pt x="9525" y="1220787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Freeform 8"/>
          <p:cNvSpPr/>
          <p:nvPr/>
        </p:nvSpPr>
        <p:spPr>
          <a:xfrm>
            <a:off x="2438400" y="4191000"/>
            <a:ext cx="3648075" cy="1716087"/>
          </a:xfrm>
          <a:custGeom>
            <a:avLst/>
            <a:gdLst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220787 h 2144712"/>
              <a:gd name="connsiteX1" fmla="*/ 914400 w 3657600"/>
              <a:gd name="connsiteY1" fmla="*/ 1697037 h 2144712"/>
              <a:gd name="connsiteX2" fmla="*/ 1819275 w 3657600"/>
              <a:gd name="connsiteY2" fmla="*/ 1106487 h 2144712"/>
              <a:gd name="connsiteX3" fmla="*/ 2743200 w 3657600"/>
              <a:gd name="connsiteY3" fmla="*/ 77787 h 2144712"/>
              <a:gd name="connsiteX4" fmla="*/ 3657600 w 3657600"/>
              <a:gd name="connsiteY4" fmla="*/ 639762 h 2144712"/>
              <a:gd name="connsiteX5" fmla="*/ 3648075 w 3657600"/>
              <a:gd name="connsiteY5" fmla="*/ 2144712 h 2144712"/>
              <a:gd name="connsiteX6" fmla="*/ 0 w 3657600"/>
              <a:gd name="connsiteY6" fmla="*/ 2135187 h 2144712"/>
              <a:gd name="connsiteX7" fmla="*/ 9525 w 3657600"/>
              <a:gd name="connsiteY7" fmla="*/ 1220787 h 2144712"/>
              <a:gd name="connsiteX0" fmla="*/ 9525 w 3657600"/>
              <a:gd name="connsiteY0" fmla="*/ 1220787 h 2135187"/>
              <a:gd name="connsiteX1" fmla="*/ 914400 w 3657600"/>
              <a:gd name="connsiteY1" fmla="*/ 1697037 h 2135187"/>
              <a:gd name="connsiteX2" fmla="*/ 1819275 w 3657600"/>
              <a:gd name="connsiteY2" fmla="*/ 1106487 h 2135187"/>
              <a:gd name="connsiteX3" fmla="*/ 2743200 w 3657600"/>
              <a:gd name="connsiteY3" fmla="*/ 77787 h 2135187"/>
              <a:gd name="connsiteX4" fmla="*/ 3657600 w 3657600"/>
              <a:gd name="connsiteY4" fmla="*/ 639762 h 2135187"/>
              <a:gd name="connsiteX5" fmla="*/ 0 w 3657600"/>
              <a:gd name="connsiteY5" fmla="*/ 2135187 h 2135187"/>
              <a:gd name="connsiteX6" fmla="*/ 9525 w 3657600"/>
              <a:gd name="connsiteY6" fmla="*/ 1220787 h 2135187"/>
              <a:gd name="connsiteX0" fmla="*/ 0 w 3657600"/>
              <a:gd name="connsiteY0" fmla="*/ 2135187 h 2226627"/>
              <a:gd name="connsiteX1" fmla="*/ 9525 w 3657600"/>
              <a:gd name="connsiteY1" fmla="*/ 1220787 h 2226627"/>
              <a:gd name="connsiteX2" fmla="*/ 914400 w 3657600"/>
              <a:gd name="connsiteY2" fmla="*/ 1697037 h 2226627"/>
              <a:gd name="connsiteX3" fmla="*/ 1819275 w 3657600"/>
              <a:gd name="connsiteY3" fmla="*/ 1106487 h 2226627"/>
              <a:gd name="connsiteX4" fmla="*/ 2743200 w 3657600"/>
              <a:gd name="connsiteY4" fmla="*/ 77787 h 2226627"/>
              <a:gd name="connsiteX5" fmla="*/ 3657600 w 3657600"/>
              <a:gd name="connsiteY5" fmla="*/ 639762 h 2226627"/>
              <a:gd name="connsiteX6" fmla="*/ 91440 w 3657600"/>
              <a:gd name="connsiteY6" fmla="*/ 2226627 h 2226627"/>
              <a:gd name="connsiteX0" fmla="*/ 0 w 3657600"/>
              <a:gd name="connsiteY0" fmla="*/ 2135187 h 2135187"/>
              <a:gd name="connsiteX1" fmla="*/ 9525 w 3657600"/>
              <a:gd name="connsiteY1" fmla="*/ 1220787 h 2135187"/>
              <a:gd name="connsiteX2" fmla="*/ 914400 w 3657600"/>
              <a:gd name="connsiteY2" fmla="*/ 1697037 h 2135187"/>
              <a:gd name="connsiteX3" fmla="*/ 1819275 w 3657600"/>
              <a:gd name="connsiteY3" fmla="*/ 1106487 h 2135187"/>
              <a:gd name="connsiteX4" fmla="*/ 2743200 w 3657600"/>
              <a:gd name="connsiteY4" fmla="*/ 77787 h 2135187"/>
              <a:gd name="connsiteX5" fmla="*/ 3657600 w 3657600"/>
              <a:gd name="connsiteY5" fmla="*/ 639762 h 2135187"/>
              <a:gd name="connsiteX0" fmla="*/ 0 w 3648075"/>
              <a:gd name="connsiteY0" fmla="*/ 1220787 h 1716087"/>
              <a:gd name="connsiteX1" fmla="*/ 904875 w 3648075"/>
              <a:gd name="connsiteY1" fmla="*/ 1697037 h 1716087"/>
              <a:gd name="connsiteX2" fmla="*/ 1809750 w 3648075"/>
              <a:gd name="connsiteY2" fmla="*/ 1106487 h 1716087"/>
              <a:gd name="connsiteX3" fmla="*/ 2733675 w 3648075"/>
              <a:gd name="connsiteY3" fmla="*/ 77787 h 1716087"/>
              <a:gd name="connsiteX4" fmla="*/ 3648075 w 3648075"/>
              <a:gd name="connsiteY4" fmla="*/ 639762 h 171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8075" h="1716087">
                <a:moveTo>
                  <a:pt x="0" y="1220787"/>
                </a:moveTo>
                <a:cubicBezTo>
                  <a:pt x="152400" y="1147762"/>
                  <a:pt x="603250" y="1716087"/>
                  <a:pt x="904875" y="1697037"/>
                </a:cubicBezTo>
                <a:cubicBezTo>
                  <a:pt x="1206500" y="1677987"/>
                  <a:pt x="1504950" y="1376362"/>
                  <a:pt x="1809750" y="1106487"/>
                </a:cubicBezTo>
                <a:cubicBezTo>
                  <a:pt x="2114550" y="836612"/>
                  <a:pt x="2427288" y="155574"/>
                  <a:pt x="2733675" y="77787"/>
                </a:cubicBezTo>
                <a:cubicBezTo>
                  <a:pt x="3040062" y="0"/>
                  <a:pt x="3497263" y="295275"/>
                  <a:pt x="3648075" y="639762"/>
                </a:cubicBezTo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3792455" y="4953000"/>
            <a:ext cx="54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v(t)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3581400"/>
            <a:ext cx="403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40271" y="2895600"/>
            <a:ext cx="100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Velocity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10400" y="6096000"/>
            <a:ext cx="649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Time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828800" y="3352800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0000"/>
                </a:solidFill>
              </a:rPr>
              <a:t>v</a:t>
            </a:r>
            <a:r>
              <a:rPr lang="en-US" sz="2000" baseline="30000" dirty="0" err="1" smtClean="0">
                <a:solidFill>
                  <a:srgbClr val="FF0000"/>
                </a:solidFill>
              </a:rPr>
              <a:t>max</a:t>
            </a:r>
            <a:endParaRPr lang="en-US" sz="2000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7400" y="5105400"/>
            <a:ext cx="38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44426" y="609600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0</a:t>
            </a:r>
            <a:endParaRPr lang="en-US" sz="20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2286000" y="6324600"/>
            <a:ext cx="35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t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1200" y="63246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t</a:t>
            </a:r>
            <a:r>
              <a:rPr lang="en-US" sz="2000" baseline="-25000" dirty="0" smtClean="0">
                <a:solidFill>
                  <a:srgbClr val="0000FF"/>
                </a:solidFill>
              </a:rPr>
              <a:t>end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8200" y="55626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D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91000" y="3657600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min</a:t>
            </a:r>
            <a:r>
              <a:rPr lang="en-US" sz="1600" dirty="0" smtClean="0"/>
              <a:t> ≤ slope ≤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max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419600" y="4038600"/>
            <a:ext cx="1295400" cy="533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0" y="4572000"/>
            <a:ext cx="1480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v</a:t>
            </a:r>
            <a:r>
              <a:rPr lang="en-US" sz="2000" baseline="-25000" dirty="0" smtClean="0">
                <a:solidFill>
                  <a:srgbClr val="0000FF"/>
                </a:solidFill>
              </a:rPr>
              <a:t>end</a:t>
            </a:r>
            <a:r>
              <a:rPr lang="en-US" sz="2000" dirty="0" smtClean="0"/>
              <a:t> &lt; </a:t>
            </a:r>
            <a:r>
              <a:rPr lang="en-US" sz="2000" dirty="0" err="1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err="1" smtClean="0">
                <a:solidFill>
                  <a:srgbClr val="FF0000"/>
                </a:solidFill>
              </a:rPr>
              <a:t>endmax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0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Liquid Metaphor</a:t>
            </a:r>
            <a:endParaRPr lang="en-US" dirty="0"/>
          </a:p>
        </p:txBody>
      </p:sp>
      <p:cxnSp>
        <p:nvCxnSpPr>
          <p:cNvPr id="5" name="Straight Arrow Connector 4"/>
          <p:cNvCxnSpPr>
            <a:endCxn id="12" idx="2"/>
          </p:cNvCxnSpPr>
          <p:nvPr/>
        </p:nvCxnSpPr>
        <p:spPr>
          <a:xfrm flipV="1">
            <a:off x="2285206" y="2305110"/>
            <a:ext cx="6895" cy="302968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2286000" y="3200400"/>
            <a:ext cx="3657599" cy="1714500"/>
          </a:xfrm>
          <a:custGeom>
            <a:avLst/>
            <a:gdLst>
              <a:gd name="connsiteX0" fmla="*/ 0 w 3667125"/>
              <a:gd name="connsiteY0" fmla="*/ 1209675 h 1714500"/>
              <a:gd name="connsiteX1" fmla="*/ 914400 w 3667125"/>
              <a:gd name="connsiteY1" fmla="*/ 1695450 h 1714500"/>
              <a:gd name="connsiteX2" fmla="*/ 1828800 w 3667125"/>
              <a:gd name="connsiteY2" fmla="*/ 1095375 h 1714500"/>
              <a:gd name="connsiteX3" fmla="*/ 2752725 w 3667125"/>
              <a:gd name="connsiteY3" fmla="*/ 76200 h 1714500"/>
              <a:gd name="connsiteX4" fmla="*/ 3667125 w 3667125"/>
              <a:gd name="connsiteY4" fmla="*/ 638175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25" h="1714500">
                <a:moveTo>
                  <a:pt x="0" y="1209675"/>
                </a:moveTo>
                <a:cubicBezTo>
                  <a:pt x="304800" y="1462087"/>
                  <a:pt x="609600" y="1714500"/>
                  <a:pt x="914400" y="1695450"/>
                </a:cubicBezTo>
                <a:cubicBezTo>
                  <a:pt x="1219200" y="1676400"/>
                  <a:pt x="1522413" y="1365250"/>
                  <a:pt x="1828800" y="1095375"/>
                </a:cubicBezTo>
                <a:cubicBezTo>
                  <a:pt x="2135187" y="825500"/>
                  <a:pt x="2446337" y="152400"/>
                  <a:pt x="2752725" y="76200"/>
                </a:cubicBezTo>
                <a:cubicBezTo>
                  <a:pt x="3059113" y="0"/>
                  <a:pt x="3363119" y="319087"/>
                  <a:pt x="3667125" y="63817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5334000"/>
            <a:ext cx="4496594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2286000" y="3198813"/>
            <a:ext cx="3657600" cy="2135187"/>
          </a:xfrm>
          <a:custGeom>
            <a:avLst/>
            <a:gdLst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220787 h 2144712"/>
              <a:gd name="connsiteX1" fmla="*/ 914400 w 3657600"/>
              <a:gd name="connsiteY1" fmla="*/ 1697037 h 2144712"/>
              <a:gd name="connsiteX2" fmla="*/ 1819275 w 3657600"/>
              <a:gd name="connsiteY2" fmla="*/ 1106487 h 2144712"/>
              <a:gd name="connsiteX3" fmla="*/ 2743200 w 3657600"/>
              <a:gd name="connsiteY3" fmla="*/ 77787 h 2144712"/>
              <a:gd name="connsiteX4" fmla="*/ 3657600 w 3657600"/>
              <a:gd name="connsiteY4" fmla="*/ 639762 h 2144712"/>
              <a:gd name="connsiteX5" fmla="*/ 3648075 w 3657600"/>
              <a:gd name="connsiteY5" fmla="*/ 2144712 h 2144712"/>
              <a:gd name="connsiteX6" fmla="*/ 0 w 3657600"/>
              <a:gd name="connsiteY6" fmla="*/ 2135187 h 2144712"/>
              <a:gd name="connsiteX7" fmla="*/ 9525 w 3657600"/>
              <a:gd name="connsiteY7" fmla="*/ 1220787 h 214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2144712">
                <a:moveTo>
                  <a:pt x="9525" y="1220787"/>
                </a:moveTo>
                <a:cubicBezTo>
                  <a:pt x="161925" y="1147762"/>
                  <a:pt x="612775" y="1716087"/>
                  <a:pt x="914400" y="1697037"/>
                </a:cubicBezTo>
                <a:cubicBezTo>
                  <a:pt x="1216025" y="1677987"/>
                  <a:pt x="1514475" y="1376362"/>
                  <a:pt x="1819275" y="1106487"/>
                </a:cubicBezTo>
                <a:cubicBezTo>
                  <a:pt x="2124075" y="836612"/>
                  <a:pt x="2436813" y="155574"/>
                  <a:pt x="2743200" y="77787"/>
                </a:cubicBezTo>
                <a:cubicBezTo>
                  <a:pt x="3049587" y="0"/>
                  <a:pt x="3506788" y="295275"/>
                  <a:pt x="3657600" y="639762"/>
                </a:cubicBezTo>
                <a:lnTo>
                  <a:pt x="3648075" y="2144712"/>
                </a:lnTo>
                <a:lnTo>
                  <a:pt x="0" y="2135187"/>
                </a:lnTo>
                <a:lnTo>
                  <a:pt x="9525" y="1220787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Freeform 8"/>
          <p:cNvSpPr/>
          <p:nvPr/>
        </p:nvSpPr>
        <p:spPr>
          <a:xfrm>
            <a:off x="2286000" y="3200400"/>
            <a:ext cx="3648075" cy="1716087"/>
          </a:xfrm>
          <a:custGeom>
            <a:avLst/>
            <a:gdLst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143000 h 2066925"/>
              <a:gd name="connsiteX1" fmla="*/ 914400 w 3657600"/>
              <a:gd name="connsiteY1" fmla="*/ 1619250 h 2066925"/>
              <a:gd name="connsiteX2" fmla="*/ 1819275 w 3657600"/>
              <a:gd name="connsiteY2" fmla="*/ 1028700 h 2066925"/>
              <a:gd name="connsiteX3" fmla="*/ 2743200 w 3657600"/>
              <a:gd name="connsiteY3" fmla="*/ 0 h 2066925"/>
              <a:gd name="connsiteX4" fmla="*/ 3657600 w 3657600"/>
              <a:gd name="connsiteY4" fmla="*/ 561975 h 2066925"/>
              <a:gd name="connsiteX5" fmla="*/ 3648075 w 3657600"/>
              <a:gd name="connsiteY5" fmla="*/ 2066925 h 2066925"/>
              <a:gd name="connsiteX6" fmla="*/ 0 w 3657600"/>
              <a:gd name="connsiteY6" fmla="*/ 2057400 h 2066925"/>
              <a:gd name="connsiteX7" fmla="*/ 9525 w 3657600"/>
              <a:gd name="connsiteY7" fmla="*/ 1143000 h 2066925"/>
              <a:gd name="connsiteX0" fmla="*/ 9525 w 3657600"/>
              <a:gd name="connsiteY0" fmla="*/ 1220787 h 2144712"/>
              <a:gd name="connsiteX1" fmla="*/ 914400 w 3657600"/>
              <a:gd name="connsiteY1" fmla="*/ 1697037 h 2144712"/>
              <a:gd name="connsiteX2" fmla="*/ 1819275 w 3657600"/>
              <a:gd name="connsiteY2" fmla="*/ 1106487 h 2144712"/>
              <a:gd name="connsiteX3" fmla="*/ 2743200 w 3657600"/>
              <a:gd name="connsiteY3" fmla="*/ 77787 h 2144712"/>
              <a:gd name="connsiteX4" fmla="*/ 3657600 w 3657600"/>
              <a:gd name="connsiteY4" fmla="*/ 639762 h 2144712"/>
              <a:gd name="connsiteX5" fmla="*/ 3648075 w 3657600"/>
              <a:gd name="connsiteY5" fmla="*/ 2144712 h 2144712"/>
              <a:gd name="connsiteX6" fmla="*/ 0 w 3657600"/>
              <a:gd name="connsiteY6" fmla="*/ 2135187 h 2144712"/>
              <a:gd name="connsiteX7" fmla="*/ 9525 w 3657600"/>
              <a:gd name="connsiteY7" fmla="*/ 1220787 h 2144712"/>
              <a:gd name="connsiteX0" fmla="*/ 9525 w 3657600"/>
              <a:gd name="connsiteY0" fmla="*/ 1220787 h 2135187"/>
              <a:gd name="connsiteX1" fmla="*/ 914400 w 3657600"/>
              <a:gd name="connsiteY1" fmla="*/ 1697037 h 2135187"/>
              <a:gd name="connsiteX2" fmla="*/ 1819275 w 3657600"/>
              <a:gd name="connsiteY2" fmla="*/ 1106487 h 2135187"/>
              <a:gd name="connsiteX3" fmla="*/ 2743200 w 3657600"/>
              <a:gd name="connsiteY3" fmla="*/ 77787 h 2135187"/>
              <a:gd name="connsiteX4" fmla="*/ 3657600 w 3657600"/>
              <a:gd name="connsiteY4" fmla="*/ 639762 h 2135187"/>
              <a:gd name="connsiteX5" fmla="*/ 0 w 3657600"/>
              <a:gd name="connsiteY5" fmla="*/ 2135187 h 2135187"/>
              <a:gd name="connsiteX6" fmla="*/ 9525 w 3657600"/>
              <a:gd name="connsiteY6" fmla="*/ 1220787 h 2135187"/>
              <a:gd name="connsiteX0" fmla="*/ 0 w 3657600"/>
              <a:gd name="connsiteY0" fmla="*/ 2135187 h 2226627"/>
              <a:gd name="connsiteX1" fmla="*/ 9525 w 3657600"/>
              <a:gd name="connsiteY1" fmla="*/ 1220787 h 2226627"/>
              <a:gd name="connsiteX2" fmla="*/ 914400 w 3657600"/>
              <a:gd name="connsiteY2" fmla="*/ 1697037 h 2226627"/>
              <a:gd name="connsiteX3" fmla="*/ 1819275 w 3657600"/>
              <a:gd name="connsiteY3" fmla="*/ 1106487 h 2226627"/>
              <a:gd name="connsiteX4" fmla="*/ 2743200 w 3657600"/>
              <a:gd name="connsiteY4" fmla="*/ 77787 h 2226627"/>
              <a:gd name="connsiteX5" fmla="*/ 3657600 w 3657600"/>
              <a:gd name="connsiteY5" fmla="*/ 639762 h 2226627"/>
              <a:gd name="connsiteX6" fmla="*/ 91440 w 3657600"/>
              <a:gd name="connsiteY6" fmla="*/ 2226627 h 2226627"/>
              <a:gd name="connsiteX0" fmla="*/ 0 w 3657600"/>
              <a:gd name="connsiteY0" fmla="*/ 2135187 h 2135187"/>
              <a:gd name="connsiteX1" fmla="*/ 9525 w 3657600"/>
              <a:gd name="connsiteY1" fmla="*/ 1220787 h 2135187"/>
              <a:gd name="connsiteX2" fmla="*/ 914400 w 3657600"/>
              <a:gd name="connsiteY2" fmla="*/ 1697037 h 2135187"/>
              <a:gd name="connsiteX3" fmla="*/ 1819275 w 3657600"/>
              <a:gd name="connsiteY3" fmla="*/ 1106487 h 2135187"/>
              <a:gd name="connsiteX4" fmla="*/ 2743200 w 3657600"/>
              <a:gd name="connsiteY4" fmla="*/ 77787 h 2135187"/>
              <a:gd name="connsiteX5" fmla="*/ 3657600 w 3657600"/>
              <a:gd name="connsiteY5" fmla="*/ 639762 h 2135187"/>
              <a:gd name="connsiteX0" fmla="*/ 0 w 3648075"/>
              <a:gd name="connsiteY0" fmla="*/ 1220787 h 1716087"/>
              <a:gd name="connsiteX1" fmla="*/ 904875 w 3648075"/>
              <a:gd name="connsiteY1" fmla="*/ 1697037 h 1716087"/>
              <a:gd name="connsiteX2" fmla="*/ 1809750 w 3648075"/>
              <a:gd name="connsiteY2" fmla="*/ 1106487 h 1716087"/>
              <a:gd name="connsiteX3" fmla="*/ 2733675 w 3648075"/>
              <a:gd name="connsiteY3" fmla="*/ 77787 h 1716087"/>
              <a:gd name="connsiteX4" fmla="*/ 3648075 w 3648075"/>
              <a:gd name="connsiteY4" fmla="*/ 639762 h 171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8075" h="1716087">
                <a:moveTo>
                  <a:pt x="0" y="1220787"/>
                </a:moveTo>
                <a:cubicBezTo>
                  <a:pt x="152400" y="1147762"/>
                  <a:pt x="603250" y="1716087"/>
                  <a:pt x="904875" y="1697037"/>
                </a:cubicBezTo>
                <a:cubicBezTo>
                  <a:pt x="1206500" y="1677987"/>
                  <a:pt x="1504950" y="1376362"/>
                  <a:pt x="1809750" y="1106487"/>
                </a:cubicBezTo>
                <a:cubicBezTo>
                  <a:pt x="2114550" y="836612"/>
                  <a:pt x="2427288" y="155574"/>
                  <a:pt x="2733675" y="77787"/>
                </a:cubicBezTo>
                <a:cubicBezTo>
                  <a:pt x="3040062" y="0"/>
                  <a:pt x="3497263" y="295275"/>
                  <a:pt x="3648075" y="639762"/>
                </a:cubicBezTo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3640055" y="3962400"/>
            <a:ext cx="54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v(t)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286000" y="2590800"/>
            <a:ext cx="403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7871" y="1905000"/>
            <a:ext cx="100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Velocity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5105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Time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676400" y="2362200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0000"/>
                </a:solidFill>
              </a:rPr>
              <a:t>v</a:t>
            </a:r>
            <a:r>
              <a:rPr lang="en-US" sz="2000" baseline="30000" dirty="0" err="1" smtClean="0">
                <a:solidFill>
                  <a:srgbClr val="FF0000"/>
                </a:solidFill>
              </a:rPr>
              <a:t>max</a:t>
            </a:r>
            <a:endParaRPr lang="en-US" sz="2000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000" y="4114800"/>
            <a:ext cx="38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2026" y="510540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0</a:t>
            </a:r>
            <a:endParaRPr lang="en-US" sz="20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3600" y="5257800"/>
            <a:ext cx="35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t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0" y="53340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t</a:t>
            </a:r>
            <a:r>
              <a:rPr lang="en-US" sz="2000" baseline="-25000" dirty="0" smtClean="0">
                <a:solidFill>
                  <a:srgbClr val="0000FF"/>
                </a:solidFill>
              </a:rPr>
              <a:t>end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95800" y="45720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D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2743200"/>
            <a:ext cx="1135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slope =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min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0" y="3657600"/>
            <a:ext cx="1480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v</a:t>
            </a:r>
            <a:r>
              <a:rPr lang="en-US" sz="2000" baseline="-25000" dirty="0" smtClean="0">
                <a:solidFill>
                  <a:srgbClr val="0000FF"/>
                </a:solidFill>
              </a:rPr>
              <a:t>end</a:t>
            </a:r>
            <a:r>
              <a:rPr lang="en-US" sz="2000" dirty="0" smtClean="0"/>
              <a:t> &lt; </a:t>
            </a:r>
            <a:r>
              <a:rPr lang="en-US" sz="2000" dirty="0" err="1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err="1" smtClean="0">
                <a:solidFill>
                  <a:srgbClr val="FF0000"/>
                </a:solidFill>
              </a:rPr>
              <a:t>endmax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762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Satisfied all constraints except the travel distance constraint D</a:t>
            </a:r>
            <a:endParaRPr lang="en-US" dirty="0"/>
          </a:p>
        </p:txBody>
      </p:sp>
      <p:cxnSp>
        <p:nvCxnSpPr>
          <p:cNvPr id="25" name="Straight Connector 24"/>
          <p:cNvCxnSpPr>
            <a:stCxn id="8" idx="0"/>
          </p:cNvCxnSpPr>
          <p:nvPr/>
        </p:nvCxnSpPr>
        <p:spPr>
          <a:xfrm flipV="1">
            <a:off x="2295525" y="1981200"/>
            <a:ext cx="2200275" cy="24329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95800" y="1981200"/>
            <a:ext cx="1447800" cy="1828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2079367" y="4626233"/>
            <a:ext cx="1861066" cy="1447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733800" y="3886200"/>
            <a:ext cx="2200275" cy="24329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38400" y="2743200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slope =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max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2280213" y="2604304"/>
            <a:ext cx="3703898" cy="2743200"/>
          </a:xfrm>
          <a:custGeom>
            <a:avLst/>
            <a:gdLst>
              <a:gd name="connsiteX0" fmla="*/ 0 w 3703898"/>
              <a:gd name="connsiteY0" fmla="*/ 1805650 h 2743200"/>
              <a:gd name="connsiteX1" fmla="*/ 1655179 w 3703898"/>
              <a:gd name="connsiteY1" fmla="*/ 0 h 2743200"/>
              <a:gd name="connsiteX2" fmla="*/ 2696901 w 3703898"/>
              <a:gd name="connsiteY2" fmla="*/ 0 h 2743200"/>
              <a:gd name="connsiteX3" fmla="*/ 3703898 w 3703898"/>
              <a:gd name="connsiteY3" fmla="*/ 1261640 h 2743200"/>
              <a:gd name="connsiteX4" fmla="*/ 2361235 w 3703898"/>
              <a:gd name="connsiteY4" fmla="*/ 2743200 h 2743200"/>
              <a:gd name="connsiteX5" fmla="*/ 729205 w 3703898"/>
              <a:gd name="connsiteY5" fmla="*/ 2743200 h 2743200"/>
              <a:gd name="connsiteX6" fmla="*/ 0 w 3703898"/>
              <a:gd name="connsiteY6" fmla="*/ 180565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3898" h="2743200">
                <a:moveTo>
                  <a:pt x="0" y="1805650"/>
                </a:moveTo>
                <a:lnTo>
                  <a:pt x="1655179" y="0"/>
                </a:lnTo>
                <a:lnTo>
                  <a:pt x="2696901" y="0"/>
                </a:lnTo>
                <a:lnTo>
                  <a:pt x="3703898" y="1261640"/>
                </a:lnTo>
                <a:lnTo>
                  <a:pt x="2361235" y="2743200"/>
                </a:lnTo>
                <a:lnTo>
                  <a:pt x="729205" y="2743200"/>
                </a:lnTo>
                <a:lnTo>
                  <a:pt x="0" y="1805650"/>
                </a:lnTo>
                <a:close/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5320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752600"/>
            <a:ext cx="8153400" cy="43735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 introduction to AIM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platform for evaluating the AIM protocol using real autonomous vehicles.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Identify factors that affect the efficiency of AIM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Methods for improving the throughput of AIM.</a:t>
            </a:r>
          </a:p>
        </p:txBody>
      </p:sp>
    </p:spTree>
    <p:extLst>
      <p:ext uri="{BB962C8B-B14F-4D97-AF65-F5344CB8AC3E}">
        <p14:creationId xmlns:p14="http://schemas.microsoft.com/office/powerpoint/2010/main" val="51907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Liquid Metaphor</a:t>
            </a:r>
            <a:endParaRPr lang="en-US" dirty="0"/>
          </a:p>
        </p:txBody>
      </p:sp>
      <p:cxnSp>
        <p:nvCxnSpPr>
          <p:cNvPr id="5" name="Straight Arrow Connector 4"/>
          <p:cNvCxnSpPr>
            <a:endCxn id="12" idx="2"/>
          </p:cNvCxnSpPr>
          <p:nvPr/>
        </p:nvCxnSpPr>
        <p:spPr>
          <a:xfrm flipV="1">
            <a:off x="2285206" y="2305110"/>
            <a:ext cx="6895" cy="302968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86000" y="5334000"/>
            <a:ext cx="4496594" cy="79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86000" y="2590800"/>
            <a:ext cx="403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7871" y="1905000"/>
            <a:ext cx="100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Velocity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51054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Time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676400" y="2362200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0000"/>
                </a:solidFill>
              </a:rPr>
              <a:t>v</a:t>
            </a:r>
            <a:r>
              <a:rPr lang="en-US" sz="2000" baseline="30000" dirty="0" err="1" smtClean="0">
                <a:solidFill>
                  <a:srgbClr val="FF0000"/>
                </a:solidFill>
              </a:rPr>
              <a:t>max</a:t>
            </a:r>
            <a:endParaRPr lang="en-US" sz="2000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000" y="4191000"/>
            <a:ext cx="38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2026" y="510540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0</a:t>
            </a:r>
            <a:endParaRPr lang="en-US" sz="20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2133600" y="5334000"/>
            <a:ext cx="35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t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54102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t</a:t>
            </a:r>
            <a:r>
              <a:rPr lang="en-US" sz="2000" baseline="-25000" dirty="0" smtClean="0">
                <a:solidFill>
                  <a:srgbClr val="0000FF"/>
                </a:solidFill>
              </a:rPr>
              <a:t>end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0200" y="2743200"/>
            <a:ext cx="1135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slope =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min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0" y="3657600"/>
            <a:ext cx="1480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v</a:t>
            </a:r>
            <a:r>
              <a:rPr lang="en-US" sz="2000" baseline="-25000" dirty="0" smtClean="0">
                <a:solidFill>
                  <a:srgbClr val="0000FF"/>
                </a:solidFill>
              </a:rPr>
              <a:t>end</a:t>
            </a:r>
            <a:r>
              <a:rPr lang="en-US" sz="2000" dirty="0" smtClean="0"/>
              <a:t> &lt; </a:t>
            </a:r>
            <a:r>
              <a:rPr lang="en-US" sz="2000" dirty="0" err="1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err="1" smtClean="0">
                <a:solidFill>
                  <a:srgbClr val="FF0000"/>
                </a:solidFill>
              </a:rPr>
              <a:t>endmax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762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Satisfied all constraints except the travel distance constraint D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295525" y="1981200"/>
            <a:ext cx="2200275" cy="24329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95800" y="1981200"/>
            <a:ext cx="1524000" cy="1905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2079367" y="4626233"/>
            <a:ext cx="1861066" cy="1447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733800" y="3886200"/>
            <a:ext cx="2200275" cy="24329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62200" y="2743200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slope = </a:t>
            </a:r>
            <a:r>
              <a:rPr lang="en-US" sz="1600" dirty="0" err="1" smtClean="0">
                <a:solidFill>
                  <a:srgbClr val="FF0000"/>
                </a:solidFill>
              </a:rPr>
              <a:t>a</a:t>
            </a:r>
            <a:r>
              <a:rPr lang="en-US" sz="1600" baseline="-25000" dirty="0" err="1" smtClean="0">
                <a:solidFill>
                  <a:srgbClr val="FF0000"/>
                </a:solidFill>
              </a:rPr>
              <a:t>max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2280213" y="2604304"/>
            <a:ext cx="3703898" cy="2743200"/>
          </a:xfrm>
          <a:custGeom>
            <a:avLst/>
            <a:gdLst>
              <a:gd name="connsiteX0" fmla="*/ 0 w 3703898"/>
              <a:gd name="connsiteY0" fmla="*/ 1805650 h 2743200"/>
              <a:gd name="connsiteX1" fmla="*/ 1655179 w 3703898"/>
              <a:gd name="connsiteY1" fmla="*/ 0 h 2743200"/>
              <a:gd name="connsiteX2" fmla="*/ 2696901 w 3703898"/>
              <a:gd name="connsiteY2" fmla="*/ 0 h 2743200"/>
              <a:gd name="connsiteX3" fmla="*/ 3703898 w 3703898"/>
              <a:gd name="connsiteY3" fmla="*/ 1261640 h 2743200"/>
              <a:gd name="connsiteX4" fmla="*/ 2361235 w 3703898"/>
              <a:gd name="connsiteY4" fmla="*/ 2743200 h 2743200"/>
              <a:gd name="connsiteX5" fmla="*/ 729205 w 3703898"/>
              <a:gd name="connsiteY5" fmla="*/ 2743200 h 2743200"/>
              <a:gd name="connsiteX6" fmla="*/ 0 w 3703898"/>
              <a:gd name="connsiteY6" fmla="*/ 180565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3898" h="2743200">
                <a:moveTo>
                  <a:pt x="0" y="1805650"/>
                </a:moveTo>
                <a:lnTo>
                  <a:pt x="1655179" y="0"/>
                </a:lnTo>
                <a:lnTo>
                  <a:pt x="2696901" y="0"/>
                </a:lnTo>
                <a:lnTo>
                  <a:pt x="3703898" y="1261640"/>
                </a:lnTo>
                <a:lnTo>
                  <a:pt x="2361235" y="2743200"/>
                </a:lnTo>
                <a:lnTo>
                  <a:pt x="729205" y="2743200"/>
                </a:lnTo>
                <a:lnTo>
                  <a:pt x="0" y="1805650"/>
                </a:lnTo>
                <a:close/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9" name="Straight Connector 28"/>
          <p:cNvCxnSpPr>
            <a:endCxn id="44" idx="3"/>
          </p:cNvCxnSpPr>
          <p:nvPr/>
        </p:nvCxnSpPr>
        <p:spPr>
          <a:xfrm flipV="1">
            <a:off x="2743200" y="3865944"/>
            <a:ext cx="3240911" cy="202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4" idx="0"/>
          </p:cNvCxnSpPr>
          <p:nvPr/>
        </p:nvCxnSpPr>
        <p:spPr>
          <a:xfrm>
            <a:off x="2280213" y="4409954"/>
            <a:ext cx="3206187" cy="964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4" idx="3"/>
          </p:cNvCxnSpPr>
          <p:nvPr/>
        </p:nvCxnSpPr>
        <p:spPr>
          <a:xfrm>
            <a:off x="5984111" y="3865944"/>
            <a:ext cx="35689" cy="14680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0"/>
          </p:cNvCxnSpPr>
          <p:nvPr/>
        </p:nvCxnSpPr>
        <p:spPr>
          <a:xfrm>
            <a:off x="2280213" y="4409954"/>
            <a:ext cx="5787" cy="92404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44" idx="5"/>
          </p:cNvCxnSpPr>
          <p:nvPr/>
        </p:nvCxnSpPr>
        <p:spPr>
          <a:xfrm>
            <a:off x="2286000" y="5334000"/>
            <a:ext cx="723418" cy="135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4" idx="4"/>
          </p:cNvCxnSpPr>
          <p:nvPr/>
        </p:nvCxnSpPr>
        <p:spPr>
          <a:xfrm flipV="1">
            <a:off x="4641447" y="5334000"/>
            <a:ext cx="1378353" cy="135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38600" y="3200400"/>
            <a:ext cx="75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Area</a:t>
            </a:r>
            <a:r>
              <a:rPr lang="en-US" sz="2000" baseline="-25000" dirty="0" smtClean="0"/>
              <a:t>3</a:t>
            </a:r>
            <a:endParaRPr lang="en-US" sz="2000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3733800" y="3962400"/>
            <a:ext cx="75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Area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3505200" y="4724400"/>
            <a:ext cx="75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Area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990600" y="5181600"/>
            <a:ext cx="741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Area</a:t>
            </a:r>
            <a:r>
              <a:rPr lang="en-US" sz="2000" baseline="-25000" dirty="0" err="1" smtClean="0"/>
              <a:t>L</a:t>
            </a:r>
            <a:endParaRPr lang="en-US" sz="20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5181600" y="4800600"/>
            <a:ext cx="762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Area</a:t>
            </a:r>
            <a:r>
              <a:rPr lang="en-US" sz="2000" baseline="-25000" dirty="0" err="1" smtClean="0"/>
              <a:t>R</a:t>
            </a:r>
            <a:endParaRPr lang="en-US" sz="2000" baseline="-25000" dirty="0"/>
          </a:p>
        </p:txBody>
      </p:sp>
      <p:cxnSp>
        <p:nvCxnSpPr>
          <p:cNvPr id="53" name="Straight Arrow Connector 52"/>
          <p:cNvCxnSpPr>
            <a:stCxn id="50" idx="3"/>
          </p:cNvCxnSpPr>
          <p:nvPr/>
        </p:nvCxnSpPr>
        <p:spPr>
          <a:xfrm flipV="1">
            <a:off x="1732059" y="5029200"/>
            <a:ext cx="782541" cy="352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04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Feasible and Infeasible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21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Infeasible cases</a:t>
            </a:r>
          </a:p>
          <a:p>
            <a:pPr lvl="1"/>
            <a:r>
              <a:rPr lang="en-US" dirty="0" smtClean="0"/>
              <a:t>Case 4: D &lt; </a:t>
            </a:r>
            <a:r>
              <a:rPr lang="en-US" dirty="0" err="1" smtClean="0"/>
              <a:t>Area</a:t>
            </a:r>
            <a:r>
              <a:rPr lang="en-US" baseline="-25000" dirty="0" err="1" smtClean="0"/>
              <a:t>L</a:t>
            </a:r>
            <a:r>
              <a:rPr lang="en-US" dirty="0" smtClean="0"/>
              <a:t> + </a:t>
            </a:r>
            <a:r>
              <a:rPr lang="en-US" dirty="0" err="1" smtClean="0"/>
              <a:t>Area</a:t>
            </a:r>
            <a:r>
              <a:rPr lang="en-US" baseline="-25000" dirty="0" err="1" smtClean="0"/>
              <a:t>R</a:t>
            </a:r>
            <a:endParaRPr lang="en-US" baseline="-25000" dirty="0" smtClean="0"/>
          </a:p>
          <a:p>
            <a:pPr lvl="1"/>
            <a:r>
              <a:rPr lang="en-US" dirty="0" smtClean="0"/>
              <a:t>Case 5: </a:t>
            </a:r>
            <a:r>
              <a:rPr lang="en-US" dirty="0" err="1" smtClean="0"/>
              <a:t>Area</a:t>
            </a:r>
            <a:r>
              <a:rPr lang="en-US" baseline="-25000" dirty="0" err="1" smtClean="0"/>
              <a:t>L</a:t>
            </a:r>
            <a:r>
              <a:rPr lang="en-US" dirty="0" smtClean="0"/>
              <a:t> + </a:t>
            </a:r>
            <a:r>
              <a:rPr lang="en-US" dirty="0" err="1" smtClean="0"/>
              <a:t>Area</a:t>
            </a:r>
            <a:r>
              <a:rPr lang="en-US" baseline="-25000" dirty="0" err="1" smtClean="0"/>
              <a:t>R</a:t>
            </a:r>
            <a:r>
              <a:rPr lang="en-US" dirty="0" smtClean="0"/>
              <a:t> + Area</a:t>
            </a:r>
            <a:r>
              <a:rPr lang="en-US" baseline="-25000" dirty="0" smtClean="0"/>
              <a:t>1</a:t>
            </a:r>
            <a:r>
              <a:rPr lang="en-US" dirty="0" smtClean="0"/>
              <a:t> + Area</a:t>
            </a:r>
            <a:r>
              <a:rPr lang="en-US" baseline="-25000" dirty="0" smtClean="0"/>
              <a:t>2</a:t>
            </a:r>
            <a:r>
              <a:rPr lang="en-US" dirty="0" smtClean="0"/>
              <a:t> + Area</a:t>
            </a:r>
            <a:r>
              <a:rPr lang="en-US" baseline="-25000" dirty="0" smtClean="0"/>
              <a:t>3</a:t>
            </a:r>
            <a:r>
              <a:rPr lang="en-US" dirty="0" smtClean="0"/>
              <a:t> &lt; D</a:t>
            </a:r>
            <a:endParaRPr lang="en-US" dirty="0"/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0" y="2362200"/>
          <a:ext cx="3207544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34" name="Acrobat Document" r:id="rId3" imgW="5703480" imgH="4062960" progId="AcroExch.Document.7">
                  <p:embed/>
                </p:oleObj>
              </mc:Choice>
              <mc:Fallback>
                <p:oleObj name="Acrobat Document" r:id="rId3" imgW="5703480" imgH="406296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3207544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3"/>
          <p:cNvGraphicFramePr>
            <a:graphicFrameLocks noChangeAspect="1"/>
          </p:cNvGraphicFramePr>
          <p:nvPr/>
        </p:nvGraphicFramePr>
        <p:xfrm>
          <a:off x="3048000" y="2362200"/>
          <a:ext cx="3207544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35" name="Acrobat Document" r:id="rId5" imgW="5703480" imgH="4062960" progId="AcroExch.Document.7">
                  <p:embed/>
                </p:oleObj>
              </mc:Choice>
              <mc:Fallback>
                <p:oleObj name="Acrobat Document" r:id="rId5" imgW="5703480" imgH="406296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362200"/>
                        <a:ext cx="3207544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5936456" y="2362200"/>
          <a:ext cx="3207544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36" name="Acrobat Document" r:id="rId7" imgW="5703480" imgH="4062960" progId="AcroExch.Document.7">
                  <p:embed/>
                </p:oleObj>
              </mc:Choice>
              <mc:Fallback>
                <p:oleObj name="Acrobat Document" r:id="rId7" imgW="5703480" imgH="406296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6456" y="2362200"/>
                        <a:ext cx="3207544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4400" y="1828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1: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0" y="1828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2: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828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3: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3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87" y="1066800"/>
            <a:ext cx="9144000" cy="2362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algorithm returns true </a:t>
            </a:r>
            <a:r>
              <a:rPr lang="en-US" sz="2800" i="1" dirty="0" smtClean="0"/>
              <a:t>if and only if </a:t>
            </a:r>
            <a:r>
              <a:rPr lang="en-US" sz="2800" dirty="0" smtClean="0"/>
              <a:t>an acceleration schedule exists for arriving at the intersection at the given time and the given velocity.</a:t>
            </a:r>
          </a:p>
          <a:p>
            <a:pPr lvl="1"/>
            <a:r>
              <a:rPr lang="en-US" sz="2000" dirty="0" smtClean="0"/>
              <a:t>In the infeasible cases, cancel the reservation as early as possible</a:t>
            </a:r>
          </a:p>
          <a:p>
            <a:pPr lvl="1"/>
            <a:r>
              <a:rPr lang="en-US" sz="2000" dirty="0" smtClean="0"/>
              <a:t>In the feasible cases, the acceleration schedule can be used to control the vehicle.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2667000" y="3429000"/>
            <a:ext cx="3657600" cy="2743200"/>
            <a:chOff x="2286000" y="2514600"/>
            <a:chExt cx="3657600" cy="2743200"/>
          </a:xfrm>
        </p:grpSpPr>
        <p:sp>
          <p:nvSpPr>
            <p:cNvPr id="8" name="Rectangle 7"/>
            <p:cNvSpPr/>
            <p:nvPr/>
          </p:nvSpPr>
          <p:spPr>
            <a:xfrm>
              <a:off x="2286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6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86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57600" y="2514600"/>
              <a:ext cx="914400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0"/>
            </p:cNvCxnSpPr>
            <p:nvPr/>
          </p:nvCxnSpPr>
          <p:spPr>
            <a:xfrm rot="16200000" flipH="1">
              <a:off x="3657600" y="29718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3657600" y="48006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1"/>
            </p:cNvCxnSpPr>
            <p:nvPr/>
          </p:nvCxnSpPr>
          <p:spPr>
            <a:xfrm>
              <a:off x="2286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72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1"/>
            </p:cNvCxnSpPr>
            <p:nvPr/>
          </p:nvCxnSpPr>
          <p:spPr>
            <a:xfrm rot="10800000" flipV="1">
              <a:off x="3657600" y="38862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 flipV="1">
              <a:off x="4572000" y="34290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4114800" y="43434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657600" y="34290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19400" y="4876800"/>
            <a:ext cx="609600" cy="324255"/>
          </a:xfrm>
          <a:prstGeom prst="rect">
            <a:avLst/>
          </a:prstGeom>
          <a:noFill/>
        </p:spPr>
      </p:pic>
      <p:sp>
        <p:nvSpPr>
          <p:cNvPr id="24" name="Rounded Rectangular Callout 23"/>
          <p:cNvSpPr/>
          <p:nvPr/>
        </p:nvSpPr>
        <p:spPr>
          <a:xfrm>
            <a:off x="914400" y="3581400"/>
            <a:ext cx="1295400" cy="794719"/>
          </a:xfrm>
          <a:prstGeom prst="wedgeRoundRectCallout">
            <a:avLst>
              <a:gd name="adj1" fmla="val 94194"/>
              <a:gd name="adj2" fmla="val 1091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No, I can’t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6629400" y="3581400"/>
            <a:ext cx="2133600" cy="914400"/>
          </a:xfrm>
          <a:prstGeom prst="wedgeRoundRectCallout">
            <a:avLst>
              <a:gd name="adj1" fmla="val -152029"/>
              <a:gd name="adj2" fmla="val 8983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Can you arrive at time t</a:t>
            </a:r>
            <a:r>
              <a:rPr lang="en-US" baseline="-25000" dirty="0" smtClean="0">
                <a:solidFill>
                  <a:schemeClr val="tx1"/>
                </a:solidFill>
              </a:rPr>
              <a:t>end</a:t>
            </a:r>
            <a:r>
              <a:rPr lang="en-US" dirty="0" smtClean="0">
                <a:solidFill>
                  <a:schemeClr val="tx1"/>
                </a:solidFill>
              </a:rPr>
              <a:t> and at velocity v</a:t>
            </a:r>
            <a:r>
              <a:rPr lang="en-US" baseline="-25000" dirty="0" smtClean="0">
                <a:solidFill>
                  <a:schemeClr val="tx1"/>
                </a:solidFill>
              </a:rPr>
              <a:t>end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baseline="-25000" dirty="0" smtClean="0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152400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Guarantee Early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Cancellation of Reservations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139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315200" cy="944562"/>
          </a:xfrm>
        </p:spPr>
        <p:txBody>
          <a:bodyPr>
            <a:noAutofit/>
          </a:bodyPr>
          <a:lstStyle/>
          <a:p>
            <a:r>
              <a:rPr lang="en-US" sz="3600" dirty="0" smtClean="0"/>
              <a:t>Planning-Based Controllers  vs. Heuristic-Based Controllers</a:t>
            </a:r>
            <a:endParaRPr lang="en-US" sz="3600" dirty="0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1752600" y="2209800"/>
          <a:ext cx="5638800" cy="4321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44" name="Acrobat Document" r:id="rId3" imgW="6364080" imgH="4875480" progId="AcroExch.Document.7">
                  <p:embed/>
                </p:oleObj>
              </mc:Choice>
              <mc:Fallback>
                <p:oleObj name="Acrobat Document" r:id="rId3" imgW="6364080" imgH="487548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09800"/>
                        <a:ext cx="5638800" cy="4321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9000" y="3962400"/>
            <a:ext cx="1789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Planning-Based</a:t>
            </a:r>
          </a:p>
          <a:p>
            <a:r>
              <a:rPr lang="en-US" sz="2000" dirty="0" smtClean="0"/>
              <a:t>Controller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2362200"/>
            <a:ext cx="1815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Heuristic-Based</a:t>
            </a:r>
          </a:p>
          <a:p>
            <a:r>
              <a:rPr lang="en-US" sz="2000" dirty="0" smtClean="0"/>
              <a:t>Controller</a:t>
            </a:r>
            <a:endParaRPr lang="en-US" sz="2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7620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Conducted an experiment to compare with the previous vehicle controller.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24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AIM vs. Signs and Traffic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486400"/>
            <a:ext cx="8382000" cy="8683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With the help of the motion planning algorithms, AIM is still better than stop signs and traffic signals when realistic simulation parameters are being used.</a:t>
            </a:r>
            <a:endParaRPr lang="en-US" sz="2400" dirty="0"/>
          </a:p>
        </p:txBody>
      </p:sp>
      <p:pic>
        <p:nvPicPr>
          <p:cNvPr id="11266" name="Picture 2" descr="C:\Users\chiu\Desktop\aaai10ws figures\stopComparis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6285" y="1905000"/>
            <a:ext cx="4411430" cy="3388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350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Increasing Throughput by Increasing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09146"/>
            <a:ext cx="5181600" cy="5638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Increasing acceleration can reduce the traversal time of the vehicles.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specially when many vehicles have stopped before the intersection</a:t>
            </a:r>
          </a:p>
          <a:p>
            <a:r>
              <a:rPr lang="en-US" sz="2400" dirty="0" smtClean="0"/>
              <a:t>An increase of acceleration can increase the throughput</a:t>
            </a:r>
          </a:p>
          <a:p>
            <a:pPr lvl="1"/>
            <a:r>
              <a:rPr lang="en-US" sz="2400" dirty="0" smtClean="0"/>
              <a:t>Acceleration↑ </a:t>
            </a:r>
            <a:r>
              <a:rPr lang="en-US" sz="2400" b="1" dirty="0" smtClean="0"/>
              <a:t>→</a:t>
            </a:r>
            <a:r>
              <a:rPr lang="en-US" sz="2400" dirty="0" smtClean="0"/>
              <a:t> Speed ↑ </a:t>
            </a:r>
            <a:r>
              <a:rPr lang="en-US" sz="2400" b="1" dirty="0" smtClean="0"/>
              <a:t>→</a:t>
            </a:r>
            <a:r>
              <a:rPr lang="en-US" sz="2400" dirty="0" smtClean="0"/>
              <a:t> Time (T) ↓ </a:t>
            </a:r>
            <a:r>
              <a:rPr lang="en-US" sz="2400" b="1" dirty="0" smtClean="0"/>
              <a:t>→</a:t>
            </a:r>
            <a:r>
              <a:rPr lang="en-US" sz="2400" dirty="0" smtClean="0"/>
              <a:t> Throughput  (</a:t>
            </a:r>
            <a:r>
              <a:rPr lang="el-GR" sz="2400" dirty="0" smtClean="0"/>
              <a:t>λ</a:t>
            </a:r>
            <a:r>
              <a:rPr lang="en-US" sz="2400" dirty="0" smtClean="0"/>
              <a:t>)↑</a:t>
            </a:r>
          </a:p>
          <a:p>
            <a:r>
              <a:rPr lang="en-US" sz="2400" dirty="0" smtClean="0"/>
              <a:t>Intuitively, the trajectory of fast moving vehicles reserves less tiles in the reservation grid</a:t>
            </a:r>
          </a:p>
          <a:p>
            <a:pPr lvl="1"/>
            <a:r>
              <a:rPr lang="en-US" sz="2400" dirty="0" smtClean="0"/>
              <a:t>The intersection can handle </a:t>
            </a:r>
            <a:r>
              <a:rPr lang="en-US" sz="2400" dirty="0"/>
              <a:t>m</a:t>
            </a:r>
            <a:r>
              <a:rPr lang="en-US" sz="2400" dirty="0" smtClean="0"/>
              <a:t>ore trajectories.</a:t>
            </a:r>
          </a:p>
        </p:txBody>
      </p:sp>
      <p:pic>
        <p:nvPicPr>
          <p:cNvPr id="6" name="Picture 2" descr="C:\Users\chiu\Desktop\Screen shot 2010-05-07 at 10.58.08 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5334000" y="1828800"/>
            <a:ext cx="3643582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163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Acceleration vs. Throughput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2578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throughput (</a:t>
            </a:r>
            <a:r>
              <a:rPr lang="el-GR" sz="2800" dirty="0" smtClean="0"/>
              <a:t>λ</a:t>
            </a:r>
            <a:r>
              <a:rPr lang="en-US" sz="2800" dirty="0" smtClean="0"/>
              <a:t>) is approximately proportional to the square root of the acceleration (a).</a:t>
            </a:r>
            <a:endParaRPr lang="en-US" sz="2800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685800" y="1981200"/>
          <a:ext cx="3505200" cy="2753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175" name="Acrobat Document" r:id="rId3" imgW="6275160" imgH="4926240" progId="AcroExch.Document.7">
                  <p:embed/>
                </p:oleObj>
              </mc:Choice>
              <mc:Fallback>
                <p:oleObj name="Acrobat Document" r:id="rId3" imgW="6275160" imgH="49262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81200"/>
                        <a:ext cx="3505200" cy="2753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4876800" y="1981200"/>
          <a:ext cx="3505200" cy="2709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176" name="Acrobat Document" r:id="rId5" imgW="6325920" imgH="4888440" progId="AcroExch.Document.7">
                  <p:embed/>
                </p:oleObj>
              </mc:Choice>
              <mc:Fallback>
                <p:oleObj name="Acrobat Document" r:id="rId5" imgW="6325920" imgH="48884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981200"/>
                        <a:ext cx="3505200" cy="2709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05600" y="457200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281940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/>
              <a:t>λ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1447800"/>
            <a:ext cx="413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Traffic level = 0.16 vehicles / second / lane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09800" y="464820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02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791200" cy="4297363"/>
          </a:xfrm>
        </p:spPr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mixed reality </a:t>
            </a:r>
            <a:r>
              <a:rPr lang="en-US" dirty="0" smtClean="0"/>
              <a:t>platform.</a:t>
            </a:r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ealistic simulation parameters.</a:t>
            </a:r>
          </a:p>
          <a:p>
            <a:r>
              <a:rPr lang="en-US" dirty="0" smtClean="0"/>
              <a:t>Analysis of the relationship between the maximum throughput and the vehicle’s performance.</a:t>
            </a:r>
            <a:endParaRPr lang="en-US" dirty="0"/>
          </a:p>
          <a:p>
            <a:r>
              <a:rPr lang="en-US" dirty="0" smtClean="0"/>
              <a:t>Motion planning algorithms.</a:t>
            </a:r>
          </a:p>
        </p:txBody>
      </p:sp>
      <p:pic>
        <p:nvPicPr>
          <p:cNvPr id="4" name="Picture 3" descr="20081020-Stoddard-Sandringham-intersection-566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693197" cy="1922352"/>
          </a:xfrm>
          <a:prstGeom prst="rect">
            <a:avLst/>
          </a:prstGeom>
        </p:spPr>
      </p:pic>
      <p:pic>
        <p:nvPicPr>
          <p:cNvPr id="5" name="Picture 4" descr="Intersection-Phenomen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6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943600" cy="5105400"/>
          </a:xfrm>
        </p:spPr>
        <p:txBody>
          <a:bodyPr>
            <a:noAutofit/>
          </a:bodyPr>
          <a:lstStyle/>
          <a:p>
            <a:r>
              <a:rPr lang="en-US" sz="2800" dirty="0"/>
              <a:t>Implement the </a:t>
            </a:r>
            <a:r>
              <a:rPr lang="en-US" sz="2800" dirty="0" smtClean="0"/>
              <a:t>motion planning algorithms on Marvin.</a:t>
            </a:r>
            <a:endParaRPr lang="en-US" sz="2800" dirty="0"/>
          </a:p>
          <a:p>
            <a:r>
              <a:rPr lang="en-US" sz="2800" dirty="0" smtClean="0"/>
              <a:t>Optimization of reservations </a:t>
            </a:r>
          </a:p>
          <a:p>
            <a:r>
              <a:rPr lang="en-US" sz="2800" smtClean="0"/>
              <a:t>Network </a:t>
            </a:r>
            <a:r>
              <a:rPr lang="en-US" sz="2800" dirty="0"/>
              <a:t>of Intersections</a:t>
            </a:r>
          </a:p>
          <a:p>
            <a:r>
              <a:rPr lang="en-US" sz="2800" dirty="0" smtClean="0"/>
              <a:t>Partially autonomous vehicles</a:t>
            </a:r>
          </a:p>
          <a:p>
            <a:pPr lvl="1"/>
            <a:r>
              <a:rPr lang="en-US" sz="2400" dirty="0" smtClean="0"/>
              <a:t>Adaptive cruise control</a:t>
            </a:r>
          </a:p>
          <a:p>
            <a:pPr lvl="1"/>
            <a:r>
              <a:rPr lang="en-US" sz="2400" dirty="0" smtClean="0"/>
              <a:t>Autonomous parallel parking</a:t>
            </a:r>
          </a:p>
          <a:p>
            <a:pPr lvl="1"/>
            <a:r>
              <a:rPr lang="en-US" sz="2400" dirty="0" smtClean="0"/>
              <a:t>Traffic sign recognition</a:t>
            </a:r>
          </a:p>
          <a:p>
            <a:pPr lvl="1"/>
            <a:r>
              <a:rPr lang="en-US" sz="2400" dirty="0" smtClean="0"/>
              <a:t>Lane departure warning systems</a:t>
            </a:r>
          </a:p>
        </p:txBody>
      </p:sp>
      <p:pic>
        <p:nvPicPr>
          <p:cNvPr id="4" name="Picture 3" descr="C:\Users\chiu\AppData\Local\Temp\VMwareDnD\9c3bd42b\marv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1828800"/>
            <a:ext cx="1981200" cy="1195724"/>
          </a:xfrm>
          <a:prstGeom prst="rect">
            <a:avLst/>
          </a:prstGeom>
          <a:noFill/>
        </p:spPr>
      </p:pic>
      <p:pic>
        <p:nvPicPr>
          <p:cNvPr id="5" name="Picture 1" descr="C:\Users\chiu\Desktop\Screen shot 2010-05-08 at 5.29.15 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3429000"/>
            <a:ext cx="2225429" cy="205740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rot="5400000">
            <a:off x="6667501" y="3543301"/>
            <a:ext cx="1371601" cy="381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69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14400"/>
          </a:xfrm>
        </p:spPr>
        <p:txBody>
          <a:bodyPr/>
          <a:lstStyle/>
          <a:p>
            <a:r>
              <a:rPr lang="en-US" dirty="0" smtClean="0"/>
              <a:t>My Other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5334000" cy="5408613"/>
          </a:xfrm>
        </p:spPr>
        <p:txBody>
          <a:bodyPr>
            <a:noAutofit/>
          </a:bodyPr>
          <a:lstStyle/>
          <a:p>
            <a:r>
              <a:rPr lang="en-US" sz="2800" dirty="0" smtClean="0"/>
              <a:t>Non-zero-sum, repeated games</a:t>
            </a:r>
          </a:p>
          <a:p>
            <a:pPr lvl="1"/>
            <a:r>
              <a:rPr lang="en-US" sz="2400" dirty="0" smtClean="0"/>
              <a:t>How to cope with errors in the intersection among agents</a:t>
            </a:r>
          </a:p>
          <a:p>
            <a:pPr lvl="1"/>
            <a:r>
              <a:rPr lang="en-US" sz="2400" dirty="0" smtClean="0"/>
              <a:t>Learning from intersection traces</a:t>
            </a:r>
          </a:p>
          <a:p>
            <a:r>
              <a:rPr lang="en-US" sz="2800" smtClean="0"/>
              <a:t>AI planning</a:t>
            </a:r>
            <a:endParaRPr lang="en-US" sz="2800" dirty="0" smtClean="0"/>
          </a:p>
          <a:p>
            <a:pPr lvl="1"/>
            <a:r>
              <a:rPr lang="en-US" sz="2400" dirty="0" smtClean="0"/>
              <a:t>HTN planning</a:t>
            </a:r>
          </a:p>
          <a:p>
            <a:pPr lvl="1"/>
            <a:r>
              <a:rPr lang="en-US" sz="2400" dirty="0" smtClean="0"/>
              <a:t>Planning with violate, external information</a:t>
            </a:r>
          </a:p>
          <a:p>
            <a:r>
              <a:rPr lang="en-US" sz="2800" dirty="0" smtClean="0"/>
              <a:t>Case-based reasoning</a:t>
            </a:r>
          </a:p>
          <a:p>
            <a:pPr lvl="1"/>
            <a:r>
              <a:rPr lang="en-US" sz="2400" dirty="0" smtClean="0"/>
              <a:t>Reuse of previous problem solving experience</a:t>
            </a:r>
          </a:p>
          <a:p>
            <a:pPr lvl="1"/>
            <a:r>
              <a:rPr lang="en-US" sz="2400" dirty="0" smtClean="0"/>
              <a:t>Derivational analogy</a:t>
            </a:r>
            <a:endParaRPr lang="en-US" sz="2400" dirty="0"/>
          </a:p>
        </p:txBody>
      </p:sp>
      <p:pic>
        <p:nvPicPr>
          <p:cNvPr id="10" name="Picture 57" descr="Pris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76400"/>
            <a:ext cx="1524000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8" descr="Copy of Priso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76400"/>
            <a:ext cx="152400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562600" y="1219200"/>
            <a:ext cx="309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Iterated Prisoner’s Dilemma</a:t>
            </a:r>
            <a:endParaRPr lang="en-US" sz="20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5410200" y="2971800"/>
            <a:ext cx="3394075" cy="1905000"/>
            <a:chOff x="5064125" y="3124200"/>
            <a:chExt cx="3851275" cy="2438400"/>
          </a:xfrm>
        </p:grpSpPr>
        <p:cxnSp>
          <p:nvCxnSpPr>
            <p:cNvPr id="36" name="Straight Arrow Connector 9"/>
            <p:cNvCxnSpPr>
              <a:cxnSpLocks noChangeShapeType="1"/>
            </p:cNvCxnSpPr>
            <p:nvPr/>
          </p:nvCxnSpPr>
          <p:spPr bwMode="auto">
            <a:xfrm>
              <a:off x="5978525" y="3505200"/>
              <a:ext cx="1776412" cy="604837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17"/>
            <p:cNvSpPr>
              <a:spLocks noChangeArrowheads="1"/>
            </p:cNvSpPr>
            <p:nvPr/>
          </p:nvSpPr>
          <p:spPr bwMode="auto">
            <a:xfrm>
              <a:off x="7848600" y="3810000"/>
              <a:ext cx="1066800" cy="1066800"/>
            </a:xfrm>
            <a:prstGeom prst="ellipse">
              <a:avLst/>
            </a:prstGeom>
            <a:solidFill>
              <a:schemeClr val="accent2">
                <a:lumMod val="90000"/>
              </a:schemeClr>
            </a:solidFill>
            <a:ln w="25400" cap="sq" algn="ctr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sz="1600" b="0" dirty="0">
                  <a:latin typeface="Times New Roman" pitchFamily="18" charset="0"/>
                  <a:ea typeface="+mn-ea"/>
                  <a:cs typeface="Times New Roman" pitchFamily="18" charset="0"/>
                </a:rPr>
                <a:t>Opponent</a:t>
              </a:r>
              <a:endParaRPr lang="en-US" sz="1600" b="0" baseline="-25000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064125" y="3124200"/>
              <a:ext cx="838200" cy="76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sq" algn="ctr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sz="1600" b="0" dirty="0">
                  <a:latin typeface="Times New Roman" pitchFamily="18" charset="0"/>
                  <a:ea typeface="+mn-ea"/>
                  <a:cs typeface="Times New Roman" pitchFamily="18" charset="0"/>
                </a:rPr>
                <a:t>Agent</a:t>
              </a:r>
              <a:r>
                <a:rPr lang="en-US" sz="1600" b="0" baseline="-25000" dirty="0">
                  <a:latin typeface="Times New Roman" pitchFamily="18" charset="0"/>
                  <a:ea typeface="+mn-ea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39" name="Straight Arrow Connector 9"/>
            <p:cNvCxnSpPr>
              <a:cxnSpLocks noChangeShapeType="1"/>
            </p:cNvCxnSpPr>
            <p:nvPr/>
          </p:nvCxnSpPr>
          <p:spPr bwMode="auto">
            <a:xfrm>
              <a:off x="5978525" y="4343400"/>
              <a:ext cx="1776412" cy="1587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5978525" y="4589462"/>
              <a:ext cx="1763712" cy="515938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5064125" y="3962400"/>
              <a:ext cx="838200" cy="76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sq" algn="ctr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sz="1600" b="0">
                  <a:latin typeface="Times New Roman" pitchFamily="18" charset="0"/>
                  <a:ea typeface="+mn-ea"/>
                  <a:cs typeface="Times New Roman" pitchFamily="18" charset="0"/>
                </a:rPr>
                <a:t>Agent</a:t>
              </a:r>
              <a:r>
                <a:rPr lang="en-US" sz="1600" b="0" baseline="-25000">
                  <a:latin typeface="Times New Roman" pitchFamily="18" charset="0"/>
                  <a:ea typeface="+mn-ea"/>
                  <a:cs typeface="Times New Roman" pitchFamily="18" charset="0"/>
                </a:rPr>
                <a:t>2</a:t>
              </a: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5064125" y="4800600"/>
              <a:ext cx="838200" cy="76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sq" algn="ctr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sz="1600" b="0">
                  <a:latin typeface="Times New Roman" pitchFamily="18" charset="0"/>
                  <a:ea typeface="+mn-ea"/>
                  <a:cs typeface="Times New Roman" pitchFamily="18" charset="0"/>
                </a:rPr>
                <a:t>Agent</a:t>
              </a:r>
              <a:r>
                <a:rPr lang="en-US" sz="1600" b="0" baseline="-25000">
                  <a:latin typeface="Times New Roman" pitchFamily="18" charset="0"/>
                  <a:ea typeface="+mn-ea"/>
                  <a:cs typeface="Times New Roman" pitchFamily="18" charset="0"/>
                </a:rPr>
                <a:t>3</a:t>
              </a:r>
            </a:p>
          </p:txBody>
        </p:sp>
        <p:sp>
          <p:nvSpPr>
            <p:cNvPr id="43" name="TextBox 13"/>
            <p:cNvSpPr txBox="1">
              <a:spLocks noChangeArrowheads="1"/>
            </p:cNvSpPr>
            <p:nvPr/>
          </p:nvSpPr>
          <p:spPr bwMode="auto">
            <a:xfrm>
              <a:off x="6015235" y="3904488"/>
              <a:ext cx="1556362" cy="827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sz="1600" b="1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 b="0" dirty="0">
                  <a:solidFill>
                    <a:srgbClr val="0000FF"/>
                  </a:solidFill>
                </a:rPr>
                <a:t>Interaction</a:t>
              </a:r>
            </a:p>
            <a:p>
              <a:pPr algn="ctr" eaLnBrk="1" hangingPunct="1"/>
              <a:r>
                <a:rPr lang="en-US" sz="1800" b="0" dirty="0">
                  <a:solidFill>
                    <a:srgbClr val="0000FF"/>
                  </a:solidFill>
                </a:rPr>
                <a:t>Traces</a:t>
              </a:r>
            </a:p>
          </p:txBody>
        </p:sp>
      </p:grpSp>
      <p:pic>
        <p:nvPicPr>
          <p:cNvPr id="54" name="Picture 3" descr="C:\Users\chiu\Desktop\larg-armrobot-big-whiteb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5181600"/>
            <a:ext cx="3200400" cy="13826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4636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6700" y="1371600"/>
            <a:ext cx="8610600" cy="3770263"/>
            <a:chOff x="0" y="1295400"/>
            <a:chExt cx="8610600" cy="3770263"/>
          </a:xfrm>
        </p:grpSpPr>
        <p:sp>
          <p:nvSpPr>
            <p:cNvPr id="16" name="TextBox 15"/>
            <p:cNvSpPr txBox="1"/>
            <p:nvPr/>
          </p:nvSpPr>
          <p:spPr>
            <a:xfrm>
              <a:off x="533400" y="1295400"/>
              <a:ext cx="541020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00" dirty="0" smtClean="0">
                  <a:latin typeface="Georgia" pitchFamily="18" charset="0"/>
                </a:rPr>
                <a:t>aim</a:t>
              </a:r>
              <a:endParaRPr lang="en-US" sz="19900" dirty="0">
                <a:latin typeface="Georgia" pitchFamily="18" charset="0"/>
              </a:endParaRPr>
            </a:p>
          </p:txBody>
        </p:sp>
        <p:grpSp>
          <p:nvGrpSpPr>
            <p:cNvPr id="17" name="Group 18"/>
            <p:cNvGrpSpPr/>
            <p:nvPr/>
          </p:nvGrpSpPr>
          <p:grpSpPr>
            <a:xfrm>
              <a:off x="5791200" y="2209800"/>
              <a:ext cx="2057400" cy="2133600"/>
              <a:chOff x="21031200" y="7315200"/>
              <a:chExt cx="4572000" cy="44958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1031200" y="7315200"/>
                <a:ext cx="4572000" cy="44958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 Single Corner Rectangle 19"/>
              <p:cNvSpPr/>
              <p:nvPr/>
            </p:nvSpPr>
            <p:spPr>
              <a:xfrm>
                <a:off x="21031200" y="10058400"/>
                <a:ext cx="1828800" cy="1752600"/>
              </a:xfrm>
              <a:prstGeom prst="round1Rect">
                <a:avLst>
                  <a:gd name="adj" fmla="val 22283"/>
                </a:avLst>
              </a:prstGeom>
              <a:solidFill>
                <a:srgbClr val="008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Single Corner Rectangle 20"/>
              <p:cNvSpPr/>
              <p:nvPr/>
            </p:nvSpPr>
            <p:spPr>
              <a:xfrm rot="16200000">
                <a:off x="23812500" y="10020300"/>
                <a:ext cx="1828800" cy="1752600"/>
              </a:xfrm>
              <a:prstGeom prst="round1Rect">
                <a:avLst>
                  <a:gd name="adj" fmla="val 22283"/>
                </a:avLst>
              </a:prstGeom>
              <a:solidFill>
                <a:srgbClr val="008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 Single Corner Rectangle 21"/>
              <p:cNvSpPr/>
              <p:nvPr/>
            </p:nvSpPr>
            <p:spPr>
              <a:xfrm rot="5400000" flipV="1">
                <a:off x="23812500" y="7353300"/>
                <a:ext cx="1828800" cy="1752600"/>
              </a:xfrm>
              <a:prstGeom prst="round1Rect">
                <a:avLst>
                  <a:gd name="adj" fmla="val 22283"/>
                </a:avLst>
              </a:prstGeom>
              <a:solidFill>
                <a:srgbClr val="008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Single Corner Rectangle 22"/>
              <p:cNvSpPr/>
              <p:nvPr/>
            </p:nvSpPr>
            <p:spPr>
              <a:xfrm rot="16200000" flipH="1" flipV="1">
                <a:off x="20993100" y="7353301"/>
                <a:ext cx="1828800" cy="1752600"/>
              </a:xfrm>
              <a:prstGeom prst="round1Rect">
                <a:avLst>
                  <a:gd name="adj" fmla="val 22283"/>
                </a:avLst>
              </a:prstGeom>
              <a:solidFill>
                <a:srgbClr val="008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0" y="4419600"/>
              <a:ext cx="86106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Helvetica" pitchFamily="34" charset="0"/>
                  <a:cs typeface="Arial" pitchFamily="34" charset="0"/>
                </a:rPr>
                <a:t>autonomous intersection management</a:t>
              </a:r>
              <a:endParaRPr lang="en-US" sz="2800" dirty="0">
                <a:latin typeface="Helvetica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480270"/>
            <a:ext cx="3429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  <a:endParaRPr lang="en-US" sz="5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3581400"/>
            <a:ext cx="335779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Any Questions?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Marvin_show_of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2035968"/>
            <a:ext cx="4953000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1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en-US" dirty="0" smtClean="0"/>
              <a:t>The Reservation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2667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Vehicles call ahead to reserve a region of space-time on its trajectory in the intersection.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The intersection manager approves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 or denies it.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Vehicles cannot enter intersection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     without reservation.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42900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autonomous vehicle said: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34290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intersection </a:t>
            </a:r>
            <a:r>
              <a:rPr lang="en-US" sz="2000" dirty="0"/>
              <a:t>m</a:t>
            </a:r>
            <a:r>
              <a:rPr lang="en-US" sz="2000" dirty="0" smtClean="0"/>
              <a:t>anager said: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3886200"/>
            <a:ext cx="3657600" cy="2743200"/>
            <a:chOff x="2286000" y="2514600"/>
            <a:chExt cx="3657600" cy="2743200"/>
          </a:xfrm>
        </p:grpSpPr>
        <p:sp>
          <p:nvSpPr>
            <p:cNvPr id="9" name="Rectangle 8"/>
            <p:cNvSpPr/>
            <p:nvPr/>
          </p:nvSpPr>
          <p:spPr>
            <a:xfrm>
              <a:off x="2286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72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86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2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72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7600" y="2514600"/>
              <a:ext cx="914400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5" idx="0"/>
            </p:cNvCxnSpPr>
            <p:nvPr/>
          </p:nvCxnSpPr>
          <p:spPr>
            <a:xfrm rot="16200000" flipH="1">
              <a:off x="3657600" y="29718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3657600" y="48006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5" idx="1"/>
            </p:cNvCxnSpPr>
            <p:nvPr/>
          </p:nvCxnSpPr>
          <p:spPr>
            <a:xfrm>
              <a:off x="2286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72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1"/>
            </p:cNvCxnSpPr>
            <p:nvPr/>
          </p:nvCxnSpPr>
          <p:spPr>
            <a:xfrm rot="10800000" flipV="1">
              <a:off x="3657600" y="38862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 flipV="1">
              <a:off x="4572000" y="34290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4114800" y="43434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800000">
              <a:off x="3657600" y="34290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953000" y="3886200"/>
            <a:ext cx="3657600" cy="2743200"/>
            <a:chOff x="2286000" y="2514600"/>
            <a:chExt cx="3657600" cy="2743200"/>
          </a:xfrm>
        </p:grpSpPr>
        <p:sp>
          <p:nvSpPr>
            <p:cNvPr id="25" name="Rectangle 24"/>
            <p:cNvSpPr/>
            <p:nvPr/>
          </p:nvSpPr>
          <p:spPr>
            <a:xfrm>
              <a:off x="2286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572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86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72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86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72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57600" y="2514600"/>
              <a:ext cx="914400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31" idx="0"/>
            </p:cNvCxnSpPr>
            <p:nvPr/>
          </p:nvCxnSpPr>
          <p:spPr>
            <a:xfrm rot="16200000" flipH="1">
              <a:off x="3657600" y="29718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657600" y="48006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1" idx="1"/>
            </p:cNvCxnSpPr>
            <p:nvPr/>
          </p:nvCxnSpPr>
          <p:spPr>
            <a:xfrm>
              <a:off x="2286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72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1" idx="1"/>
            </p:cNvCxnSpPr>
            <p:nvPr/>
          </p:nvCxnSpPr>
          <p:spPr>
            <a:xfrm rot="10800000" flipV="1">
              <a:off x="3657600" y="38862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4572000" y="34290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>
              <a:off x="4114800" y="43434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>
              <a:off x="3657600" y="34290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334000"/>
            <a:ext cx="609600" cy="324255"/>
          </a:xfrm>
          <a:prstGeom prst="rect">
            <a:avLst/>
          </a:prstGeom>
          <a:noFill/>
        </p:spPr>
      </p:pic>
      <p:pic>
        <p:nvPicPr>
          <p:cNvPr id="41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5334000"/>
            <a:ext cx="609600" cy="324255"/>
          </a:xfrm>
          <a:prstGeom prst="rect">
            <a:avLst/>
          </a:prstGeom>
          <a:noFill/>
        </p:spPr>
      </p:pic>
      <p:sp>
        <p:nvSpPr>
          <p:cNvPr id="42" name="Rounded Rectangular Callout 41"/>
          <p:cNvSpPr/>
          <p:nvPr/>
        </p:nvSpPr>
        <p:spPr>
          <a:xfrm>
            <a:off x="609600" y="4114800"/>
            <a:ext cx="2590800" cy="566119"/>
          </a:xfrm>
          <a:prstGeom prst="wedgeRoundRectCallout">
            <a:avLst>
              <a:gd name="adj1" fmla="val -33796"/>
              <a:gd name="adj2" fmla="val 1534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I’m arriving at time t at velocity v and turns left.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6858000" y="5867400"/>
            <a:ext cx="1447800" cy="642319"/>
          </a:xfrm>
          <a:prstGeom prst="wedgeRoundRectCallout">
            <a:avLst>
              <a:gd name="adj1" fmla="val -48246"/>
              <a:gd name="adj2" fmla="val -1195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Sounds good to me!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5791200" y="1828800"/>
            <a:ext cx="3014133" cy="1200329"/>
          </a:xfrm>
          <a:prstGeom prst="rect">
            <a:avLst/>
          </a:prstGeom>
          <a:solidFill>
            <a:srgbClr val="E2F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</a:rPr>
              <a:t>Kurt </a:t>
            </a:r>
            <a:r>
              <a:rPr lang="en-US" sz="1800" b="0" dirty="0" err="1" smtClean="0">
                <a:solidFill>
                  <a:srgbClr val="000000"/>
                </a:solidFill>
              </a:rPr>
              <a:t>Dresner</a:t>
            </a:r>
            <a:r>
              <a:rPr lang="en-US" sz="1800" b="0" dirty="0" smtClean="0">
                <a:solidFill>
                  <a:srgbClr val="000000"/>
                </a:solidFill>
              </a:rPr>
              <a:t> and Peter Stone.</a:t>
            </a:r>
            <a:r>
              <a:rPr lang="en-US" sz="1800" b="0" dirty="0">
                <a:solidFill>
                  <a:srgbClr val="000000"/>
                </a:solidFill>
              </a:rPr>
              <a:t/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 smtClean="0">
                <a:solidFill>
                  <a:srgbClr val="000000"/>
                </a:solidFill>
              </a:rPr>
              <a:t>A </a:t>
            </a:r>
            <a:r>
              <a:rPr lang="en-US" sz="1800" b="0" dirty="0" err="1" smtClean="0">
                <a:solidFill>
                  <a:srgbClr val="000000"/>
                </a:solidFill>
              </a:rPr>
              <a:t>Multiagent</a:t>
            </a:r>
            <a:r>
              <a:rPr lang="en-US" sz="1800" b="0" dirty="0" smtClean="0">
                <a:solidFill>
                  <a:srgbClr val="000000"/>
                </a:solidFill>
              </a:rPr>
              <a:t> Approach to Autonomous Intersection Management. </a:t>
            </a:r>
            <a:r>
              <a:rPr lang="en-US" sz="1800" b="0" i="1" dirty="0" smtClean="0">
                <a:solidFill>
                  <a:srgbClr val="000000"/>
                </a:solidFill>
              </a:rPr>
              <a:t>JAIR </a:t>
            </a:r>
            <a:r>
              <a:rPr lang="en-US" sz="1800" b="0" dirty="0" smtClean="0">
                <a:solidFill>
                  <a:srgbClr val="000000"/>
                </a:solidFill>
              </a:rPr>
              <a:t>2008</a:t>
            </a:r>
            <a:r>
              <a:rPr lang="en-US" sz="1800" b="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029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Intersection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343400" cy="1066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Grid-based collision detection</a:t>
            </a:r>
          </a:p>
          <a:p>
            <a:r>
              <a:rPr lang="en-US" sz="2400" dirty="0" smtClean="0"/>
              <a:t>First Come, First Served (FCFS)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57200" y="2895600"/>
            <a:ext cx="3657600" cy="2743200"/>
            <a:chOff x="2286000" y="2514600"/>
            <a:chExt cx="3657600" cy="2743200"/>
          </a:xfrm>
        </p:grpSpPr>
        <p:sp>
          <p:nvSpPr>
            <p:cNvPr id="25" name="Rectangle 24"/>
            <p:cNvSpPr/>
            <p:nvPr/>
          </p:nvSpPr>
          <p:spPr>
            <a:xfrm>
              <a:off x="2286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572000" y="25146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86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72000" y="4343400"/>
              <a:ext cx="1371600" cy="914400"/>
            </a:xfrm>
            <a:prstGeom prst="rect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86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72000" y="3429000"/>
              <a:ext cx="13716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57600" y="2514600"/>
              <a:ext cx="914400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31" idx="0"/>
            </p:cNvCxnSpPr>
            <p:nvPr/>
          </p:nvCxnSpPr>
          <p:spPr>
            <a:xfrm rot="16200000" flipH="1">
              <a:off x="3657600" y="29718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657600" y="4800600"/>
              <a:ext cx="9144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1" idx="1"/>
            </p:cNvCxnSpPr>
            <p:nvPr/>
          </p:nvCxnSpPr>
          <p:spPr>
            <a:xfrm>
              <a:off x="2286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72000" y="3886200"/>
              <a:ext cx="137160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1" idx="1"/>
            </p:cNvCxnSpPr>
            <p:nvPr/>
          </p:nvCxnSpPr>
          <p:spPr>
            <a:xfrm rot="10800000" flipV="1">
              <a:off x="3657600" y="38862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4572000" y="3429000"/>
              <a:ext cx="0" cy="4572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>
              <a:off x="4114800" y="43434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>
              <a:off x="3657600" y="3429000"/>
              <a:ext cx="45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" descr="C:\Users\chiu\AppData\Local\Temp\VMwareDnD\4ccfe3f0\car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4267200"/>
            <a:ext cx="609600" cy="324255"/>
          </a:xfrm>
          <a:prstGeom prst="rect">
            <a:avLst/>
          </a:prstGeom>
          <a:noFill/>
        </p:spPr>
      </p:pic>
      <p:grpSp>
        <p:nvGrpSpPr>
          <p:cNvPr id="52" name="Group 51"/>
          <p:cNvGrpSpPr/>
          <p:nvPr/>
        </p:nvGrpSpPr>
        <p:grpSpPr>
          <a:xfrm>
            <a:off x="5181600" y="4953000"/>
            <a:ext cx="3657600" cy="914400"/>
            <a:chOff x="0" y="3429000"/>
            <a:chExt cx="10972800" cy="2743200"/>
          </a:xfrm>
        </p:grpSpPr>
        <p:sp>
          <p:nvSpPr>
            <p:cNvPr id="53" name="Parallelogram 52"/>
            <p:cNvSpPr/>
            <p:nvPr/>
          </p:nvSpPr>
          <p:spPr>
            <a:xfrm>
              <a:off x="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arallelogram 53"/>
            <p:cNvSpPr/>
            <p:nvPr/>
          </p:nvSpPr>
          <p:spPr>
            <a:xfrm>
              <a:off x="9144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arallelogram 54"/>
            <p:cNvSpPr/>
            <p:nvPr/>
          </p:nvSpPr>
          <p:spPr>
            <a:xfrm>
              <a:off x="18288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/>
            <p:cNvSpPr/>
            <p:nvPr/>
          </p:nvSpPr>
          <p:spPr>
            <a:xfrm>
              <a:off x="914400" y="52578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arallelogram 56"/>
            <p:cNvSpPr/>
            <p:nvPr/>
          </p:nvSpPr>
          <p:spPr>
            <a:xfrm>
              <a:off x="1828800" y="52578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arallelogram 57"/>
            <p:cNvSpPr/>
            <p:nvPr/>
          </p:nvSpPr>
          <p:spPr>
            <a:xfrm>
              <a:off x="27432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/>
            <p:cNvSpPr/>
            <p:nvPr/>
          </p:nvSpPr>
          <p:spPr>
            <a:xfrm>
              <a:off x="1828800" y="48006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/>
            <p:cNvSpPr/>
            <p:nvPr/>
          </p:nvSpPr>
          <p:spPr>
            <a:xfrm>
              <a:off x="2743200" y="48006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Parallelogram 60"/>
            <p:cNvSpPr/>
            <p:nvPr/>
          </p:nvSpPr>
          <p:spPr>
            <a:xfrm>
              <a:off x="36576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arallelogram 61"/>
            <p:cNvSpPr/>
            <p:nvPr/>
          </p:nvSpPr>
          <p:spPr>
            <a:xfrm>
              <a:off x="27432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arallelogram 62"/>
            <p:cNvSpPr/>
            <p:nvPr/>
          </p:nvSpPr>
          <p:spPr>
            <a:xfrm>
              <a:off x="36576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Parallelogram 63"/>
            <p:cNvSpPr/>
            <p:nvPr/>
          </p:nvSpPr>
          <p:spPr>
            <a:xfrm>
              <a:off x="45720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arallelogram 64"/>
            <p:cNvSpPr/>
            <p:nvPr/>
          </p:nvSpPr>
          <p:spPr>
            <a:xfrm>
              <a:off x="36576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arallelogram 65"/>
            <p:cNvSpPr/>
            <p:nvPr/>
          </p:nvSpPr>
          <p:spPr>
            <a:xfrm>
              <a:off x="45720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Parallelogram 66"/>
            <p:cNvSpPr/>
            <p:nvPr/>
          </p:nvSpPr>
          <p:spPr>
            <a:xfrm>
              <a:off x="54864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Parallelogram 67"/>
            <p:cNvSpPr/>
            <p:nvPr/>
          </p:nvSpPr>
          <p:spPr>
            <a:xfrm>
              <a:off x="45720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arallelogram 68"/>
            <p:cNvSpPr/>
            <p:nvPr/>
          </p:nvSpPr>
          <p:spPr>
            <a:xfrm>
              <a:off x="54864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arallelogram 69"/>
            <p:cNvSpPr/>
            <p:nvPr/>
          </p:nvSpPr>
          <p:spPr>
            <a:xfrm>
              <a:off x="64008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Parallelogram 70"/>
            <p:cNvSpPr/>
            <p:nvPr/>
          </p:nvSpPr>
          <p:spPr>
            <a:xfrm>
              <a:off x="27432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arallelogram 71"/>
            <p:cNvSpPr/>
            <p:nvPr/>
          </p:nvSpPr>
          <p:spPr>
            <a:xfrm>
              <a:off x="36576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arallelogram 72"/>
            <p:cNvSpPr/>
            <p:nvPr/>
          </p:nvSpPr>
          <p:spPr>
            <a:xfrm>
              <a:off x="45720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Parallelogram 73"/>
            <p:cNvSpPr/>
            <p:nvPr/>
          </p:nvSpPr>
          <p:spPr>
            <a:xfrm>
              <a:off x="36576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Parallelogram 74"/>
            <p:cNvSpPr/>
            <p:nvPr/>
          </p:nvSpPr>
          <p:spPr>
            <a:xfrm>
              <a:off x="45720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arallelogram 75"/>
            <p:cNvSpPr/>
            <p:nvPr/>
          </p:nvSpPr>
          <p:spPr>
            <a:xfrm>
              <a:off x="54864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/>
            <p:cNvSpPr/>
            <p:nvPr/>
          </p:nvSpPr>
          <p:spPr>
            <a:xfrm>
              <a:off x="45720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/>
            <p:cNvSpPr/>
            <p:nvPr/>
          </p:nvSpPr>
          <p:spPr>
            <a:xfrm>
              <a:off x="54864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/>
            <p:cNvSpPr/>
            <p:nvPr/>
          </p:nvSpPr>
          <p:spPr>
            <a:xfrm>
              <a:off x="64008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/>
            <p:cNvSpPr/>
            <p:nvPr/>
          </p:nvSpPr>
          <p:spPr>
            <a:xfrm>
              <a:off x="54864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arallelogram 80"/>
            <p:cNvSpPr/>
            <p:nvPr/>
          </p:nvSpPr>
          <p:spPr>
            <a:xfrm>
              <a:off x="64008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arallelogram 81"/>
            <p:cNvSpPr/>
            <p:nvPr/>
          </p:nvSpPr>
          <p:spPr>
            <a:xfrm>
              <a:off x="73152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Parallelogram 82"/>
            <p:cNvSpPr/>
            <p:nvPr/>
          </p:nvSpPr>
          <p:spPr>
            <a:xfrm>
              <a:off x="64008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arallelogram 83"/>
            <p:cNvSpPr/>
            <p:nvPr/>
          </p:nvSpPr>
          <p:spPr>
            <a:xfrm>
              <a:off x="73152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Parallelogram 84"/>
            <p:cNvSpPr/>
            <p:nvPr/>
          </p:nvSpPr>
          <p:spPr>
            <a:xfrm>
              <a:off x="82296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Parallelogram 85"/>
            <p:cNvSpPr/>
            <p:nvPr/>
          </p:nvSpPr>
          <p:spPr>
            <a:xfrm>
              <a:off x="73152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arallelogram 86"/>
            <p:cNvSpPr/>
            <p:nvPr/>
          </p:nvSpPr>
          <p:spPr>
            <a:xfrm>
              <a:off x="82296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Parallelogram 87"/>
            <p:cNvSpPr/>
            <p:nvPr/>
          </p:nvSpPr>
          <p:spPr>
            <a:xfrm>
              <a:off x="91440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257800" y="3886200"/>
            <a:ext cx="3657600" cy="914400"/>
            <a:chOff x="0" y="3429000"/>
            <a:chExt cx="10972800" cy="2743200"/>
          </a:xfrm>
        </p:grpSpPr>
        <p:sp>
          <p:nvSpPr>
            <p:cNvPr id="90" name="Parallelogram 89"/>
            <p:cNvSpPr/>
            <p:nvPr/>
          </p:nvSpPr>
          <p:spPr>
            <a:xfrm>
              <a:off x="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Parallelogram 90"/>
            <p:cNvSpPr/>
            <p:nvPr/>
          </p:nvSpPr>
          <p:spPr>
            <a:xfrm>
              <a:off x="9144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arallelogram 91"/>
            <p:cNvSpPr/>
            <p:nvPr/>
          </p:nvSpPr>
          <p:spPr>
            <a:xfrm>
              <a:off x="18288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arallelogram 92"/>
            <p:cNvSpPr/>
            <p:nvPr/>
          </p:nvSpPr>
          <p:spPr>
            <a:xfrm>
              <a:off x="9144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Parallelogram 93"/>
            <p:cNvSpPr/>
            <p:nvPr/>
          </p:nvSpPr>
          <p:spPr>
            <a:xfrm>
              <a:off x="18288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Parallelogram 94"/>
            <p:cNvSpPr/>
            <p:nvPr/>
          </p:nvSpPr>
          <p:spPr>
            <a:xfrm>
              <a:off x="2743200" y="52578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Parallelogram 95"/>
            <p:cNvSpPr/>
            <p:nvPr/>
          </p:nvSpPr>
          <p:spPr>
            <a:xfrm>
              <a:off x="18288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Parallelogram 96"/>
            <p:cNvSpPr/>
            <p:nvPr/>
          </p:nvSpPr>
          <p:spPr>
            <a:xfrm>
              <a:off x="2743200" y="48006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Parallelogram 97"/>
            <p:cNvSpPr/>
            <p:nvPr/>
          </p:nvSpPr>
          <p:spPr>
            <a:xfrm>
              <a:off x="3657600" y="48006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Parallelogram 98"/>
            <p:cNvSpPr/>
            <p:nvPr/>
          </p:nvSpPr>
          <p:spPr>
            <a:xfrm>
              <a:off x="27432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Parallelogram 99"/>
            <p:cNvSpPr/>
            <p:nvPr/>
          </p:nvSpPr>
          <p:spPr>
            <a:xfrm>
              <a:off x="36576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Parallelogram 100"/>
            <p:cNvSpPr/>
            <p:nvPr/>
          </p:nvSpPr>
          <p:spPr>
            <a:xfrm>
              <a:off x="45720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arallelogram 101"/>
            <p:cNvSpPr/>
            <p:nvPr/>
          </p:nvSpPr>
          <p:spPr>
            <a:xfrm>
              <a:off x="36576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Parallelogram 102"/>
            <p:cNvSpPr/>
            <p:nvPr/>
          </p:nvSpPr>
          <p:spPr>
            <a:xfrm>
              <a:off x="45720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Parallelogram 103"/>
            <p:cNvSpPr/>
            <p:nvPr/>
          </p:nvSpPr>
          <p:spPr>
            <a:xfrm>
              <a:off x="54864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arallelogram 104"/>
            <p:cNvSpPr/>
            <p:nvPr/>
          </p:nvSpPr>
          <p:spPr>
            <a:xfrm>
              <a:off x="4572000" y="48006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Parallelogram 105"/>
            <p:cNvSpPr/>
            <p:nvPr/>
          </p:nvSpPr>
          <p:spPr>
            <a:xfrm>
              <a:off x="54864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Parallelogram 106"/>
            <p:cNvSpPr/>
            <p:nvPr/>
          </p:nvSpPr>
          <p:spPr>
            <a:xfrm>
              <a:off x="64008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arallelogram 107"/>
            <p:cNvSpPr/>
            <p:nvPr/>
          </p:nvSpPr>
          <p:spPr>
            <a:xfrm>
              <a:off x="27432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arallelogram 108"/>
            <p:cNvSpPr/>
            <p:nvPr/>
          </p:nvSpPr>
          <p:spPr>
            <a:xfrm>
              <a:off x="36576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Parallelogram 109"/>
            <p:cNvSpPr/>
            <p:nvPr/>
          </p:nvSpPr>
          <p:spPr>
            <a:xfrm>
              <a:off x="4572000" y="43434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Parallelogram 110"/>
            <p:cNvSpPr/>
            <p:nvPr/>
          </p:nvSpPr>
          <p:spPr>
            <a:xfrm>
              <a:off x="36576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Parallelogram 111"/>
            <p:cNvSpPr/>
            <p:nvPr/>
          </p:nvSpPr>
          <p:spPr>
            <a:xfrm>
              <a:off x="45720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Parallelogram 112"/>
            <p:cNvSpPr/>
            <p:nvPr/>
          </p:nvSpPr>
          <p:spPr>
            <a:xfrm>
              <a:off x="54864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Parallelogram 113"/>
            <p:cNvSpPr/>
            <p:nvPr/>
          </p:nvSpPr>
          <p:spPr>
            <a:xfrm>
              <a:off x="45720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Parallelogram 114"/>
            <p:cNvSpPr/>
            <p:nvPr/>
          </p:nvSpPr>
          <p:spPr>
            <a:xfrm>
              <a:off x="54864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Parallelogram 115"/>
            <p:cNvSpPr/>
            <p:nvPr/>
          </p:nvSpPr>
          <p:spPr>
            <a:xfrm>
              <a:off x="64008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Parallelogram 116"/>
            <p:cNvSpPr/>
            <p:nvPr/>
          </p:nvSpPr>
          <p:spPr>
            <a:xfrm>
              <a:off x="5486400" y="43434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Parallelogram 117"/>
            <p:cNvSpPr/>
            <p:nvPr/>
          </p:nvSpPr>
          <p:spPr>
            <a:xfrm>
              <a:off x="64008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Parallelogram 118"/>
            <p:cNvSpPr/>
            <p:nvPr/>
          </p:nvSpPr>
          <p:spPr>
            <a:xfrm>
              <a:off x="73152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Parallelogram 119"/>
            <p:cNvSpPr/>
            <p:nvPr/>
          </p:nvSpPr>
          <p:spPr>
            <a:xfrm>
              <a:off x="64008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Parallelogram 120"/>
            <p:cNvSpPr/>
            <p:nvPr/>
          </p:nvSpPr>
          <p:spPr>
            <a:xfrm>
              <a:off x="73152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Parallelogram 121"/>
            <p:cNvSpPr/>
            <p:nvPr/>
          </p:nvSpPr>
          <p:spPr>
            <a:xfrm>
              <a:off x="82296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Parallelogram 122"/>
            <p:cNvSpPr/>
            <p:nvPr/>
          </p:nvSpPr>
          <p:spPr>
            <a:xfrm>
              <a:off x="73152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Parallelogram 123"/>
            <p:cNvSpPr/>
            <p:nvPr/>
          </p:nvSpPr>
          <p:spPr>
            <a:xfrm>
              <a:off x="82296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Parallelogram 124"/>
            <p:cNvSpPr/>
            <p:nvPr/>
          </p:nvSpPr>
          <p:spPr>
            <a:xfrm>
              <a:off x="91440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57800" y="2819400"/>
            <a:ext cx="3657600" cy="914400"/>
            <a:chOff x="0" y="3429000"/>
            <a:chExt cx="10972800" cy="2743200"/>
          </a:xfrm>
        </p:grpSpPr>
        <p:sp>
          <p:nvSpPr>
            <p:cNvPr id="127" name="Parallelogram 126"/>
            <p:cNvSpPr/>
            <p:nvPr/>
          </p:nvSpPr>
          <p:spPr>
            <a:xfrm>
              <a:off x="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Parallelogram 127"/>
            <p:cNvSpPr/>
            <p:nvPr/>
          </p:nvSpPr>
          <p:spPr>
            <a:xfrm>
              <a:off x="9144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Parallelogram 128"/>
            <p:cNvSpPr/>
            <p:nvPr/>
          </p:nvSpPr>
          <p:spPr>
            <a:xfrm>
              <a:off x="18288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Parallelogram 129"/>
            <p:cNvSpPr/>
            <p:nvPr/>
          </p:nvSpPr>
          <p:spPr>
            <a:xfrm>
              <a:off x="9144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Parallelogram 130"/>
            <p:cNvSpPr/>
            <p:nvPr/>
          </p:nvSpPr>
          <p:spPr>
            <a:xfrm>
              <a:off x="18288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Parallelogram 131"/>
            <p:cNvSpPr/>
            <p:nvPr/>
          </p:nvSpPr>
          <p:spPr>
            <a:xfrm>
              <a:off x="27432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Parallelogram 132"/>
            <p:cNvSpPr/>
            <p:nvPr/>
          </p:nvSpPr>
          <p:spPr>
            <a:xfrm>
              <a:off x="18288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Parallelogram 133"/>
            <p:cNvSpPr/>
            <p:nvPr/>
          </p:nvSpPr>
          <p:spPr>
            <a:xfrm>
              <a:off x="27432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Parallelogram 134"/>
            <p:cNvSpPr/>
            <p:nvPr/>
          </p:nvSpPr>
          <p:spPr>
            <a:xfrm>
              <a:off x="36576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Parallelogram 135"/>
            <p:cNvSpPr/>
            <p:nvPr/>
          </p:nvSpPr>
          <p:spPr>
            <a:xfrm>
              <a:off x="27432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Parallelogram 136"/>
            <p:cNvSpPr/>
            <p:nvPr/>
          </p:nvSpPr>
          <p:spPr>
            <a:xfrm>
              <a:off x="36576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Parallelogram 137"/>
            <p:cNvSpPr/>
            <p:nvPr/>
          </p:nvSpPr>
          <p:spPr>
            <a:xfrm>
              <a:off x="45720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Parallelogram 138"/>
            <p:cNvSpPr/>
            <p:nvPr/>
          </p:nvSpPr>
          <p:spPr>
            <a:xfrm>
              <a:off x="36576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Parallelogram 139"/>
            <p:cNvSpPr/>
            <p:nvPr/>
          </p:nvSpPr>
          <p:spPr>
            <a:xfrm>
              <a:off x="45720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Parallelogram 140"/>
            <p:cNvSpPr/>
            <p:nvPr/>
          </p:nvSpPr>
          <p:spPr>
            <a:xfrm>
              <a:off x="54864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Parallelogram 141"/>
            <p:cNvSpPr/>
            <p:nvPr/>
          </p:nvSpPr>
          <p:spPr>
            <a:xfrm>
              <a:off x="4572000" y="48006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Parallelogram 142"/>
            <p:cNvSpPr/>
            <p:nvPr/>
          </p:nvSpPr>
          <p:spPr>
            <a:xfrm>
              <a:off x="54864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Parallelogram 143"/>
            <p:cNvSpPr/>
            <p:nvPr/>
          </p:nvSpPr>
          <p:spPr>
            <a:xfrm>
              <a:off x="64008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27432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Parallelogram 145"/>
            <p:cNvSpPr/>
            <p:nvPr/>
          </p:nvSpPr>
          <p:spPr>
            <a:xfrm>
              <a:off x="36576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Parallelogram 146"/>
            <p:cNvSpPr/>
            <p:nvPr/>
          </p:nvSpPr>
          <p:spPr>
            <a:xfrm>
              <a:off x="4572000" y="43434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Parallelogram 147"/>
            <p:cNvSpPr/>
            <p:nvPr/>
          </p:nvSpPr>
          <p:spPr>
            <a:xfrm>
              <a:off x="36576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Parallelogram 148"/>
            <p:cNvSpPr/>
            <p:nvPr/>
          </p:nvSpPr>
          <p:spPr>
            <a:xfrm>
              <a:off x="45720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Parallelogram 149"/>
            <p:cNvSpPr/>
            <p:nvPr/>
          </p:nvSpPr>
          <p:spPr>
            <a:xfrm>
              <a:off x="54864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Parallelogram 150"/>
            <p:cNvSpPr/>
            <p:nvPr/>
          </p:nvSpPr>
          <p:spPr>
            <a:xfrm>
              <a:off x="45720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Parallelogram 151"/>
            <p:cNvSpPr/>
            <p:nvPr/>
          </p:nvSpPr>
          <p:spPr>
            <a:xfrm>
              <a:off x="54864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Parallelogram 152"/>
            <p:cNvSpPr/>
            <p:nvPr/>
          </p:nvSpPr>
          <p:spPr>
            <a:xfrm>
              <a:off x="64008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Parallelogram 153"/>
            <p:cNvSpPr/>
            <p:nvPr/>
          </p:nvSpPr>
          <p:spPr>
            <a:xfrm>
              <a:off x="5486400" y="43434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Parallelogram 154"/>
            <p:cNvSpPr/>
            <p:nvPr/>
          </p:nvSpPr>
          <p:spPr>
            <a:xfrm>
              <a:off x="6400800" y="43434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Parallelogram 155"/>
            <p:cNvSpPr/>
            <p:nvPr/>
          </p:nvSpPr>
          <p:spPr>
            <a:xfrm>
              <a:off x="73152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Parallelogram 156"/>
            <p:cNvSpPr/>
            <p:nvPr/>
          </p:nvSpPr>
          <p:spPr>
            <a:xfrm>
              <a:off x="6400800" y="38862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Parallelogram 157"/>
            <p:cNvSpPr/>
            <p:nvPr/>
          </p:nvSpPr>
          <p:spPr>
            <a:xfrm>
              <a:off x="73152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Parallelogram 158"/>
            <p:cNvSpPr/>
            <p:nvPr/>
          </p:nvSpPr>
          <p:spPr>
            <a:xfrm>
              <a:off x="82296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Parallelogram 159"/>
            <p:cNvSpPr/>
            <p:nvPr/>
          </p:nvSpPr>
          <p:spPr>
            <a:xfrm>
              <a:off x="73152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Parallelogram 160"/>
            <p:cNvSpPr/>
            <p:nvPr/>
          </p:nvSpPr>
          <p:spPr>
            <a:xfrm>
              <a:off x="82296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Parallelogram 161"/>
            <p:cNvSpPr/>
            <p:nvPr/>
          </p:nvSpPr>
          <p:spPr>
            <a:xfrm>
              <a:off x="91440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257800" y="1752600"/>
            <a:ext cx="3657600" cy="914400"/>
            <a:chOff x="0" y="3429000"/>
            <a:chExt cx="10972800" cy="2743200"/>
          </a:xfrm>
        </p:grpSpPr>
        <p:sp>
          <p:nvSpPr>
            <p:cNvPr id="164" name="Parallelogram 163"/>
            <p:cNvSpPr/>
            <p:nvPr/>
          </p:nvSpPr>
          <p:spPr>
            <a:xfrm>
              <a:off x="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Parallelogram 164"/>
            <p:cNvSpPr/>
            <p:nvPr/>
          </p:nvSpPr>
          <p:spPr>
            <a:xfrm>
              <a:off x="9144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Parallelogram 165"/>
            <p:cNvSpPr/>
            <p:nvPr/>
          </p:nvSpPr>
          <p:spPr>
            <a:xfrm>
              <a:off x="18288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Parallelogram 166"/>
            <p:cNvSpPr/>
            <p:nvPr/>
          </p:nvSpPr>
          <p:spPr>
            <a:xfrm>
              <a:off x="9144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Parallelogram 167"/>
            <p:cNvSpPr/>
            <p:nvPr/>
          </p:nvSpPr>
          <p:spPr>
            <a:xfrm>
              <a:off x="18288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Parallelogram 168"/>
            <p:cNvSpPr/>
            <p:nvPr/>
          </p:nvSpPr>
          <p:spPr>
            <a:xfrm>
              <a:off x="27432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Parallelogram 169"/>
            <p:cNvSpPr/>
            <p:nvPr/>
          </p:nvSpPr>
          <p:spPr>
            <a:xfrm>
              <a:off x="18288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Parallelogram 170"/>
            <p:cNvSpPr/>
            <p:nvPr/>
          </p:nvSpPr>
          <p:spPr>
            <a:xfrm>
              <a:off x="27432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Parallelogram 171"/>
            <p:cNvSpPr/>
            <p:nvPr/>
          </p:nvSpPr>
          <p:spPr>
            <a:xfrm>
              <a:off x="36576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Parallelogram 172"/>
            <p:cNvSpPr/>
            <p:nvPr/>
          </p:nvSpPr>
          <p:spPr>
            <a:xfrm>
              <a:off x="27432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Parallelogram 173"/>
            <p:cNvSpPr/>
            <p:nvPr/>
          </p:nvSpPr>
          <p:spPr>
            <a:xfrm>
              <a:off x="36576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arallelogram 174"/>
            <p:cNvSpPr/>
            <p:nvPr/>
          </p:nvSpPr>
          <p:spPr>
            <a:xfrm>
              <a:off x="4572000" y="5715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Parallelogram 175"/>
            <p:cNvSpPr/>
            <p:nvPr/>
          </p:nvSpPr>
          <p:spPr>
            <a:xfrm>
              <a:off x="36576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Parallelogram 176"/>
            <p:cNvSpPr/>
            <p:nvPr/>
          </p:nvSpPr>
          <p:spPr>
            <a:xfrm>
              <a:off x="45720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Parallelogram 177"/>
            <p:cNvSpPr/>
            <p:nvPr/>
          </p:nvSpPr>
          <p:spPr>
            <a:xfrm>
              <a:off x="5486400" y="52578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Parallelogram 178"/>
            <p:cNvSpPr/>
            <p:nvPr/>
          </p:nvSpPr>
          <p:spPr>
            <a:xfrm>
              <a:off x="45720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Parallelogram 179"/>
            <p:cNvSpPr/>
            <p:nvPr/>
          </p:nvSpPr>
          <p:spPr>
            <a:xfrm>
              <a:off x="54864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Parallelogram 180"/>
            <p:cNvSpPr/>
            <p:nvPr/>
          </p:nvSpPr>
          <p:spPr>
            <a:xfrm>
              <a:off x="6400800" y="48006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Parallelogram 181"/>
            <p:cNvSpPr/>
            <p:nvPr/>
          </p:nvSpPr>
          <p:spPr>
            <a:xfrm>
              <a:off x="27432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Parallelogram 182"/>
            <p:cNvSpPr/>
            <p:nvPr/>
          </p:nvSpPr>
          <p:spPr>
            <a:xfrm>
              <a:off x="36576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Parallelogram 183"/>
            <p:cNvSpPr/>
            <p:nvPr/>
          </p:nvSpPr>
          <p:spPr>
            <a:xfrm>
              <a:off x="45720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Parallelogram 184"/>
            <p:cNvSpPr/>
            <p:nvPr/>
          </p:nvSpPr>
          <p:spPr>
            <a:xfrm>
              <a:off x="36576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Parallelogram 185"/>
            <p:cNvSpPr/>
            <p:nvPr/>
          </p:nvSpPr>
          <p:spPr>
            <a:xfrm>
              <a:off x="45720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Parallelogram 186"/>
            <p:cNvSpPr/>
            <p:nvPr/>
          </p:nvSpPr>
          <p:spPr>
            <a:xfrm>
              <a:off x="54864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Parallelogram 187"/>
            <p:cNvSpPr/>
            <p:nvPr/>
          </p:nvSpPr>
          <p:spPr>
            <a:xfrm>
              <a:off x="45720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Parallelogram 188"/>
            <p:cNvSpPr/>
            <p:nvPr/>
          </p:nvSpPr>
          <p:spPr>
            <a:xfrm>
              <a:off x="54864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Parallelogram 189"/>
            <p:cNvSpPr/>
            <p:nvPr/>
          </p:nvSpPr>
          <p:spPr>
            <a:xfrm>
              <a:off x="64008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Parallelogram 190"/>
            <p:cNvSpPr/>
            <p:nvPr/>
          </p:nvSpPr>
          <p:spPr>
            <a:xfrm>
              <a:off x="54864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Parallelogram 191"/>
            <p:cNvSpPr/>
            <p:nvPr/>
          </p:nvSpPr>
          <p:spPr>
            <a:xfrm>
              <a:off x="64008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Parallelogram 192"/>
            <p:cNvSpPr/>
            <p:nvPr/>
          </p:nvSpPr>
          <p:spPr>
            <a:xfrm>
              <a:off x="7315200" y="43434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Parallelogram 193"/>
            <p:cNvSpPr/>
            <p:nvPr/>
          </p:nvSpPr>
          <p:spPr>
            <a:xfrm>
              <a:off x="6400800" y="38862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Parallelogram 194"/>
            <p:cNvSpPr/>
            <p:nvPr/>
          </p:nvSpPr>
          <p:spPr>
            <a:xfrm>
              <a:off x="7315200" y="38862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Parallelogram 195"/>
            <p:cNvSpPr/>
            <p:nvPr/>
          </p:nvSpPr>
          <p:spPr>
            <a:xfrm>
              <a:off x="8229600" y="38862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Parallelogram 196"/>
            <p:cNvSpPr/>
            <p:nvPr/>
          </p:nvSpPr>
          <p:spPr>
            <a:xfrm>
              <a:off x="7315200" y="34290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Parallelogram 197"/>
            <p:cNvSpPr/>
            <p:nvPr/>
          </p:nvSpPr>
          <p:spPr>
            <a:xfrm>
              <a:off x="8229600" y="3429000"/>
              <a:ext cx="1828800" cy="457200"/>
            </a:xfrm>
            <a:prstGeom prst="parallelogram">
              <a:avLst>
                <a:gd name="adj" fmla="val 197619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Parallelogram 198"/>
            <p:cNvSpPr/>
            <p:nvPr/>
          </p:nvSpPr>
          <p:spPr>
            <a:xfrm>
              <a:off x="9144000" y="3429000"/>
              <a:ext cx="1828800" cy="457200"/>
            </a:xfrm>
            <a:prstGeom prst="parallelogram">
              <a:avLst>
                <a:gd name="adj" fmla="val 19761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4724400" y="525780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1</a:t>
            </a:r>
            <a:endParaRPr lang="en-US" sz="2000" dirty="0"/>
          </a:p>
        </p:txBody>
      </p:sp>
      <p:sp>
        <p:nvSpPr>
          <p:cNvPr id="201" name="TextBox 200"/>
          <p:cNvSpPr txBox="1"/>
          <p:nvPr/>
        </p:nvSpPr>
        <p:spPr>
          <a:xfrm>
            <a:off x="4724400" y="419100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2</a:t>
            </a:r>
            <a:endParaRPr lang="en-US" sz="2000" dirty="0"/>
          </a:p>
        </p:txBody>
      </p:sp>
      <p:sp>
        <p:nvSpPr>
          <p:cNvPr id="202" name="TextBox 201"/>
          <p:cNvSpPr txBox="1"/>
          <p:nvPr/>
        </p:nvSpPr>
        <p:spPr>
          <a:xfrm>
            <a:off x="4724400" y="312420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3</a:t>
            </a:r>
            <a:endParaRPr lang="en-US" sz="2000" dirty="0"/>
          </a:p>
        </p:txBody>
      </p:sp>
      <p:sp>
        <p:nvSpPr>
          <p:cNvPr id="203" name="TextBox 202"/>
          <p:cNvSpPr txBox="1"/>
          <p:nvPr/>
        </p:nvSpPr>
        <p:spPr>
          <a:xfrm>
            <a:off x="4724400" y="205740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4</a:t>
            </a:r>
            <a:endParaRPr lang="en-US" sz="2000" dirty="0"/>
          </a:p>
        </p:txBody>
      </p:sp>
      <p:sp>
        <p:nvSpPr>
          <p:cNvPr id="205" name="Bent Arrow 204"/>
          <p:cNvSpPr/>
          <p:nvPr/>
        </p:nvSpPr>
        <p:spPr>
          <a:xfrm rot="5400000" flipH="1">
            <a:off x="1345692" y="3226308"/>
            <a:ext cx="1423416" cy="1066800"/>
          </a:xfrm>
          <a:prstGeom prst="bentArrow">
            <a:avLst>
              <a:gd name="adj1" fmla="val 11275"/>
              <a:gd name="adj2" fmla="val 14707"/>
              <a:gd name="adj3" fmla="val 20098"/>
              <a:gd name="adj4" fmla="val 437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28800" y="3810000"/>
            <a:ext cx="914400" cy="914400"/>
            <a:chOff x="7315200" y="3429000"/>
            <a:chExt cx="914400" cy="914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315200" y="34290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315200" y="35814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315200" y="37338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315200" y="38862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315200" y="40386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315200" y="41910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315200" y="43434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6858000" y="38862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7010400" y="38862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162800" y="38862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315200" y="38862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7467600" y="38862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7620000" y="38862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7772400" y="3886200"/>
              <a:ext cx="9144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151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1" grpId="0"/>
      <p:bldP spid="202" grpId="0"/>
      <p:bldP spid="2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Intersection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696200" cy="990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Approve the request only if the trajectory does not hit the trajectories of other vehicles.</a:t>
            </a:r>
          </a:p>
        </p:txBody>
      </p:sp>
      <p:pic>
        <p:nvPicPr>
          <p:cNvPr id="5" name="Picture 4" descr="tile_ch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14600"/>
            <a:ext cx="6096000" cy="2724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200" y="5410200"/>
            <a:ext cx="103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Accept</a:t>
            </a:r>
            <a:endParaRPr lang="en-US" sz="2400" dirty="0"/>
          </a:p>
        </p:txBody>
      </p:sp>
      <p:sp>
        <p:nvSpPr>
          <p:cNvPr id="204" name="TextBox 203"/>
          <p:cNvSpPr txBox="1"/>
          <p:nvPr/>
        </p:nvSpPr>
        <p:spPr>
          <a:xfrm>
            <a:off x="5791200" y="5410200"/>
            <a:ext cx="95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51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11211</TotalTime>
  <Words>3093</Words>
  <Application>Microsoft Macintosh PowerPoint</Application>
  <PresentationFormat>On-screen Show (4:3)</PresentationFormat>
  <Paragraphs>534</Paragraphs>
  <Slides>60</Slides>
  <Notes>16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Office Theme</vt:lpstr>
      <vt:lpstr>Acrobat Document</vt:lpstr>
      <vt:lpstr>Equation</vt:lpstr>
      <vt:lpstr>Planning for Improving Throughput in Autonomous Intersection Management</vt:lpstr>
      <vt:lpstr>What can we learn from this video?</vt:lpstr>
      <vt:lpstr>A Possible Solution to Traffic Congestion!</vt:lpstr>
      <vt:lpstr>Autonomous Intersection</vt:lpstr>
      <vt:lpstr>Outline</vt:lpstr>
      <vt:lpstr>PowerPoint Presentation</vt:lpstr>
      <vt:lpstr>The Reservation Idea</vt:lpstr>
      <vt:lpstr>Intersection Manager</vt:lpstr>
      <vt:lpstr>Intersection Manager</vt:lpstr>
      <vt:lpstr>FCFS vs. Stop Signs and Traffic Light</vt:lpstr>
      <vt:lpstr>Is the protocol safe?</vt:lpstr>
      <vt:lpstr>Safety Measures</vt:lpstr>
      <vt:lpstr>Sharing the Road with Human Drivers</vt:lpstr>
      <vt:lpstr>The FCFS-Light Policy</vt:lpstr>
      <vt:lpstr>Gradual Adoption of AIM</vt:lpstr>
      <vt:lpstr>Outline</vt:lpstr>
      <vt:lpstr>Marvin – Our Autonomous Vehicle</vt:lpstr>
      <vt:lpstr>Mixed Reality Platform</vt:lpstr>
      <vt:lpstr>Mixed Reality Simulation Platform</vt:lpstr>
      <vt:lpstr>Mixed Reality Simulation Platform</vt:lpstr>
      <vt:lpstr>Mixed Reality Simulation Platform</vt:lpstr>
      <vt:lpstr>Mixed Reality Simulation Platform</vt:lpstr>
      <vt:lpstr>Mixed Reality Platform</vt:lpstr>
      <vt:lpstr>Experiment Setup at a T-junction</vt:lpstr>
      <vt:lpstr>Mixed Reality in Action</vt:lpstr>
      <vt:lpstr>Outline</vt:lpstr>
      <vt:lpstr>What we learned from the reality check?</vt:lpstr>
      <vt:lpstr>Simulation Parameters</vt:lpstr>
      <vt:lpstr>The Effect of Increasing Static Buffer Size</vt:lpstr>
      <vt:lpstr>Using Realistic Simulation Parameters</vt:lpstr>
      <vt:lpstr>Outline</vt:lpstr>
      <vt:lpstr>Traffic Congestion</vt:lpstr>
      <vt:lpstr>Little’s Law: N = λ T</vt:lpstr>
      <vt:lpstr>Maximum Throughput</vt:lpstr>
      <vt:lpstr>Increasing the Maximum Throughput</vt:lpstr>
      <vt:lpstr>To Reduce Traversal Time…</vt:lpstr>
      <vt:lpstr>How to Prevent Stopping Before Intersection</vt:lpstr>
      <vt:lpstr>How to Prevent Stopping Before Intersection</vt:lpstr>
      <vt:lpstr>Method 1: Better Estimation of Arrival Time and Arrival Velocity</vt:lpstr>
      <vt:lpstr>The Sequence of Control Signals</vt:lpstr>
      <vt:lpstr>The Optimization Problem</vt:lpstr>
      <vt:lpstr>The Time-Velocity Diagram</vt:lpstr>
      <vt:lpstr>Optimal Velocity Schedule when v1 ≤ vendmax</vt:lpstr>
      <vt:lpstr>PowerPoint Presentation</vt:lpstr>
      <vt:lpstr>Guarantee arriving at the right time and at the right speed</vt:lpstr>
      <vt:lpstr>Method 2: Early Cancellation</vt:lpstr>
      <vt:lpstr>The Validation Problem</vt:lpstr>
      <vt:lpstr>The Time-Velocity Diagram</vt:lpstr>
      <vt:lpstr>The Liquid Metaphor</vt:lpstr>
      <vt:lpstr>The Liquid Metaphor</vt:lpstr>
      <vt:lpstr>Feasible and Infeasible Cases</vt:lpstr>
      <vt:lpstr>PowerPoint Presentation</vt:lpstr>
      <vt:lpstr>Planning-Based Controllers  vs. Heuristic-Based Controllers</vt:lpstr>
      <vt:lpstr>AIM vs. Signs and Traffic Signals</vt:lpstr>
      <vt:lpstr>Increasing Throughput by Increasing Acceleration</vt:lpstr>
      <vt:lpstr>Acceleration vs. Throughput</vt:lpstr>
      <vt:lpstr>Conclusions</vt:lpstr>
      <vt:lpstr>Future Work</vt:lpstr>
      <vt:lpstr>My Other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chiu</dc:creator>
  <cp:lastModifiedBy>Tsz-Chiu Au</cp:lastModifiedBy>
  <cp:revision>969</cp:revision>
  <dcterms:created xsi:type="dcterms:W3CDTF">2010-05-05T08:09:17Z</dcterms:created>
  <dcterms:modified xsi:type="dcterms:W3CDTF">2010-11-12T07:44:19Z</dcterms:modified>
</cp:coreProperties>
</file>